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1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314" r:id="rId15"/>
    <p:sldId id="272" r:id="rId16"/>
    <p:sldId id="273" r:id="rId17"/>
    <p:sldId id="274" r:id="rId18"/>
    <p:sldId id="275" r:id="rId19"/>
    <p:sldId id="315" r:id="rId20"/>
    <p:sldId id="316" r:id="rId21"/>
    <p:sldId id="317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84"/>
    <p:restoredTop sz="94674"/>
  </p:normalViewPr>
  <p:slideViewPr>
    <p:cSldViewPr snapToGrid="0" snapToObjects="1">
      <p:cViewPr varScale="1">
        <p:scale>
          <a:sx n="118" d="100"/>
          <a:sy n="118" d="100"/>
        </p:scale>
        <p:origin x="29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70F0E-BEB6-EA48-B651-8B80B020ED75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7D7AF-1A14-834E-A82E-0B2C1C7FA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3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53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13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71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04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09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14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6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5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45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35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98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51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999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47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860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43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64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33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601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237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926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37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763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933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203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192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715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829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423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267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434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592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19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992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095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453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744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081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598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734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4166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768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549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05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831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460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164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738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1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470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045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14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874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521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63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71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20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15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881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1D80-94DB-7F4F-9E45-8E9F42B2C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7A21C-71B4-C34F-BF23-2CB179CF5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AF403-3432-A146-B7AF-E1A0B073B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0BF6-AA2A-DE45-A2AF-1CA6964CC6E6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FF7C5-D627-EA44-9D8C-9D73B061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1282A-5C44-8546-B947-3739714CB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26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F25C6-66A8-5E4C-B004-B55788C1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417B3-EDE1-8141-9643-6E26107AF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C4594-9624-414D-8F8E-A9D960EB3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BD9D-2EF8-AA46-A88D-7F29EE2B79CD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0F046-3DF2-EF41-9156-B8B4193C4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2ECDA-E819-3641-98C4-E8F086DE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421821-9CC1-1142-8008-0B5E224E8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78E7F-5873-F946-A06D-31E19B35C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72BD8-6E62-574C-98AC-39F5939DB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AE220-9607-E14F-93BA-ACB82826DCB3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4DEC7-CA33-C242-9513-AAFB52A2B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40F80-50A6-6349-9307-BE7ECFD0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27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896B1-0510-704F-BE60-ED3BBBE1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30ABD-F3E4-6C4B-B9C4-8CE81477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89201-0D5A-F340-B641-5D808E9D4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2D26-3F9A-E14B-82C2-F59323BA0F60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9558F-879B-E04C-B223-8D8962D93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0AE89-8582-B64E-A6BD-C61E3BAF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4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2BFD5-39D1-DF42-884B-DEC9C49A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95D03-9490-2E49-A5AE-E684504E0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70EA9-FED7-6E40-80AD-BD214BBCE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D2A24-D189-444E-8740-E52BA0B0DB5B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08D35-5FA3-4A42-9C3C-BE535556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A54D-5A95-5C4E-AD42-0FD56E923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6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194E9-1314-9842-9A42-35FA76894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2E073-9DD3-7748-ACE8-C8A02EE271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C43BD1-4D19-F44A-9AB7-8E0FF1D28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449355-FC8C-A241-A54E-A228B3F80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15690-F144-194A-9E73-74FA897FF0B7}" type="datetime1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469B6-79F0-4841-9168-70B5CFA9B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3470A-8DF8-9147-B67B-79DB15746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10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2095-0064-AD48-8E0A-8E58C99FB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CCF12-7DD7-6849-AF44-9FB9C0FA8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64AF4-05D4-2347-9B4E-5D0604989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380CC-1937-FB4D-833A-E65D53E18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27726-8702-9741-828B-2D78402E2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9290F7-0F39-D143-9001-C7671CC6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8EBB-5742-7D45-9A98-88F5BBCCAA86}" type="datetime1">
              <a:rPr lang="en-US" smtClean="0"/>
              <a:t>6/30/2020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19964E-CA32-614A-8608-ABCEEDD23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B537F-5A73-6A44-B7EC-3E2DAE908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3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0905F-102E-4E42-8E3D-5D742E16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E9B53A-0A52-E34B-AA2F-D72820F0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E4EF-4AB7-284F-8E06-F261B78A6C58}" type="datetime1">
              <a:rPr lang="en-US" smtClean="0"/>
              <a:t>6/30/2020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D56C2E-44C6-4344-9DA4-8E3FF7C8C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A9A4D-F3FE-FB43-B7A5-C6E9188D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5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B5BF12-E4A8-804B-8B18-2CEFCF26F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4D1B1-5A3B-754C-AD70-9F66832C0445}" type="datetime1">
              <a:rPr lang="en-US" smtClean="0"/>
              <a:t>6/30/2020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3356D-FD96-944D-A050-608F6195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BA2C3-AC8F-E54D-AB88-24D9127F0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50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4E84D-F9E2-4043-928C-3A7BCDF5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6562C-EBAC-2B4D-9D66-1CCA08C62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90765-AC88-E94A-BF8F-8A0BB9779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6932B2-3C4A-A24B-A000-C2200FD1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3999-7A5C-7D4E-97B0-CF7C5EAE6637}" type="datetime1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E6FAF-E975-AF4A-9D65-62C191F1B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A937A-267E-0C4C-B8A7-3F2BF0BE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70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51D5-48DE-D147-A1F8-DA1D978D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BB91C3-3585-9B41-9C89-96FE20276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ABE68-4F98-A04D-8A74-1996D0DE1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94D99-47EC-4F4A-AB53-B2F6A6444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B7B-2F9A-BB4A-A375-1C20B1FB05BD}" type="datetime1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C62EB-C52C-004B-9D08-7B6F4A0FB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C55A5-19C4-FE45-9995-A695A2D0C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7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hankcs/HanLP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DF70D1-529E-344E-8253-455B4F319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FC6AE-26EE-8246-A186-AB3CD74C9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466DA-1976-CB48-849E-EDD4BC419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EED93-12C4-6149-A6D5-F96AC552038D}" type="datetime1">
              <a:rPr lang="en-US" smtClean="0"/>
              <a:t>6/30/2020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AA94B-2A31-8D45-A0BB-8287569AF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2BF05-A44F-3545-9B2C-C8DF67F2509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B216FB-6A12-4C49-9FB4-2CD4160DF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《</a:t>
            </a:r>
            <a:r>
              <a:rPr lang="zh-CN" altLang="en-US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自然语言处理入门</a:t>
            </a:r>
            <a:r>
              <a:rPr lang="en-US" altLang="zh-CN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》</a:t>
            </a:r>
            <a:endParaRPr lang="en-US" sz="12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09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github.com/hankcs/HanLP" TargetMode="External"/><Relationship Id="rId4" Type="http://schemas.openxmlformats.org/officeDocument/2006/relationships/hyperlink" Target="http://www.hankcs.com/ml/the-perceptron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jp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github.com/hankcs/HanLP" TargetMode="External"/><Relationship Id="rId4" Type="http://schemas.openxmlformats.org/officeDocument/2006/relationships/hyperlink" Target="http://www.hankcs.com/ml/the-logistic-regression-and-the-maximum-entropy-model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kcs.com/ml/the-perceptron-learning-algorithm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kcs.com/ml/the-perceptron-learning-algorithm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github.com/hankcs/HanLP" TargetMode="Externa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第五章 感知机分类与序列标注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5.1 </a:t>
            </a:r>
            <a:r>
              <a:rPr lang="zh-CN" altLang="en-US" b="1" dirty="0"/>
              <a:t>分类问题</a:t>
            </a:r>
            <a:endParaRPr lang="en-US" altLang="zh-CN" b="1" dirty="0"/>
          </a:p>
          <a:p>
            <a:r>
              <a:rPr lang="en-US" b="1" dirty="0"/>
              <a:t>5.2 </a:t>
            </a:r>
            <a:r>
              <a:rPr lang="zh-CN" altLang="en-US" b="1" dirty="0"/>
              <a:t>线性分类模型与感知机算法</a:t>
            </a:r>
            <a:endParaRPr lang="en-US" b="1" dirty="0"/>
          </a:p>
          <a:p>
            <a:r>
              <a:rPr lang="en-US" b="1" dirty="0"/>
              <a:t>5.3 </a:t>
            </a:r>
            <a:r>
              <a:rPr lang="zh-CN" altLang="en-US" b="1" dirty="0"/>
              <a:t>基于感知机的人名性别分类</a:t>
            </a:r>
            <a:endParaRPr lang="en-US" b="1" dirty="0"/>
          </a:p>
          <a:p>
            <a:r>
              <a:rPr lang="en-US" b="1" dirty="0"/>
              <a:t>5.4 </a:t>
            </a:r>
            <a:r>
              <a:rPr lang="zh-CN" altLang="en-US" b="1" dirty="0"/>
              <a:t>结构化预测问题</a:t>
            </a:r>
            <a:endParaRPr lang="en-US" b="1" dirty="0"/>
          </a:p>
          <a:p>
            <a:r>
              <a:rPr lang="en-US" b="1" dirty="0"/>
              <a:t>5.5 </a:t>
            </a:r>
            <a:r>
              <a:rPr lang="zh-CN" altLang="en-US" b="1" dirty="0"/>
              <a:t>线性模型的结构化感知机算法</a:t>
            </a:r>
            <a:endParaRPr lang="en-US" b="1" dirty="0"/>
          </a:p>
          <a:p>
            <a:r>
              <a:rPr lang="en-US" b="1" dirty="0"/>
              <a:t>5.6 </a:t>
            </a:r>
            <a:r>
              <a:rPr lang="zh-CN" altLang="en-US" b="1" dirty="0"/>
              <a:t>基于结构化感知机的中文分词</a:t>
            </a:r>
            <a:endParaRPr lang="en-US" b="1" dirty="0"/>
          </a:p>
          <a:p>
            <a:r>
              <a:rPr lang="en-US" b="1" dirty="0"/>
              <a:t>5.7 </a:t>
            </a:r>
            <a:r>
              <a:rPr lang="zh-CN" altLang="en-US" b="1" dirty="0"/>
              <a:t>总结</a:t>
            </a:r>
            <a:endParaRPr lang="en-US" b="1" dirty="0"/>
          </a:p>
          <a:p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68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5.2.2 </a:t>
            </a:r>
            <a:r>
              <a:rPr lang="zh-CN" altLang="en-US" b="1" dirty="0"/>
              <a:t>决策边界与分离超平面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3A621C4E-E0BD-1646-9ED4-17C882389B77}"/>
              </a:ext>
            </a:extLst>
          </p:cNvPr>
          <p:cNvPicPr/>
          <p:nvPr/>
        </p:nvPicPr>
        <p:blipFill>
          <a:blip r:embed="rId5"/>
          <a:srcRect/>
          <a:stretch/>
        </p:blipFill>
        <p:spPr bwMode="auto">
          <a:xfrm>
            <a:off x="2712378" y="1463577"/>
            <a:ext cx="6050621" cy="45379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081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5.2.3 </a:t>
            </a:r>
            <a:r>
              <a:rPr lang="zh-CN" altLang="en-US" b="1" dirty="0"/>
              <a:t>感知机算法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有了特征向量和样本空间，到底如何找出分离超平面呢？</a:t>
                </a:r>
                <a:endParaRPr lang="en-US" altLang="zh-CN" dirty="0"/>
              </a:p>
              <a:p>
                <a:r>
                  <a:rPr lang="en-US" b="1" dirty="0" err="1"/>
                  <a:t>感知机算法</a:t>
                </a:r>
                <a:r>
                  <a:rPr lang="en-US" dirty="0"/>
                  <a:t> </a:t>
                </a: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读入训练样本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，执行预测</a:t>
                </a:r>
                <a14:m>
                  <m:oMath xmlns:m="http://schemas.openxmlformats.org/officeDocument/2006/math">
                    <m:groupChr>
                      <m:groupChrPr>
                        <m:chr m:val="̂"/>
                        <m:pos m:val="top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sign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groupChr>
                      <m:groupChrPr>
                        <m:chr m:val="̂"/>
                        <m:pos m:val="top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，则更新参数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25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5.2.3 </a:t>
            </a:r>
            <a:r>
              <a:rPr lang="zh-CN" altLang="en-US" b="1" dirty="0"/>
              <a:t>感知机算法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7512EA-0633-004F-B408-29552C33BF34}"/>
              </a:ext>
            </a:extLst>
          </p:cNvPr>
          <p:cNvSpPr/>
          <p:nvPr/>
        </p:nvSpPr>
        <p:spPr>
          <a:xfrm>
            <a:off x="838200" y="1529940"/>
            <a:ext cx="1015771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private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static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LinearModel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trainNaivePerceptron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(List&lt;Instance&gt;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instanceList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FeatureMap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featureMap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maxIteration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LinearModel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model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LinearModel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featureMap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float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featureMap.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size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()]);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it =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it &lt;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maxIteration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++it)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{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(Instance instance :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instanceList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{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y =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model.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decode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instance.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(y !=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instance.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zh-CN" alt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误差反馈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model.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update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instance.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instance.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//①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}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}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model;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4575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5.2.3 </a:t>
            </a:r>
            <a:r>
              <a:rPr lang="zh-CN" altLang="en-US" b="1" dirty="0"/>
              <a:t>感知机算法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为什么它有效呢？</a:t>
                </a:r>
                <a:endParaRPr lang="en-US" altLang="zh-CN" dirty="0"/>
              </a:p>
              <a:p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试想预测结果</a:t>
                </a:r>
                <a14:m>
                  <m:oMath xmlns:m="http://schemas.openxmlformats.org/officeDocument/2006/math">
                    <m:groupChr>
                      <m:groupChrPr>
                        <m:chr m:val="̂"/>
                        <m:pos m:val="top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，说明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&lt;0</m:t>
                    </m:r>
                  </m:oMath>
                </a14:m>
                <a:endParaRPr lang="en-US" b="1" dirty="0"/>
              </a:p>
              <a:p>
                <a:pPr lvl="1"/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若正确答案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则理想情况下应当有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，需要想办法增大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b="1" dirty="0"/>
              </a:p>
              <a:p>
                <a:pPr lvl="2"/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由于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向量中每个元素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∈{0,1}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非负，那么只要增大相应的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，两者的乘积就会变大，即推导出算法步骤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2)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中的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b="1" dirty="0"/>
              </a:p>
              <a:p>
                <a:pPr lvl="1"/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的情况，也是同样的道理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7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A9BAEF-F8A0-2E45-9C99-2790C8285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518" y="1078787"/>
            <a:ext cx="7177634" cy="54140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5.2.3 </a:t>
            </a:r>
            <a:r>
              <a:rPr lang="zh-CN" altLang="en-US" b="1" dirty="0"/>
              <a:t>感知机算法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654" cy="4351338"/>
          </a:xfrm>
        </p:spPr>
        <p:txBody>
          <a:bodyPr>
            <a:normAutofit/>
          </a:bodyPr>
          <a:lstStyle/>
          <a:p>
            <a:r>
              <a:rPr lang="zh-CN" altLang="en-US" b="1" dirty="0">
                <a:hlinkClick r:id="rId4"/>
              </a:rPr>
              <a:t>可视化</a:t>
            </a:r>
            <a:endParaRPr lang="en-US" altLang="zh-CN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5"/>
              </a:rPr>
              <a:t>《</a:t>
            </a:r>
            <a:r>
              <a:rPr lang="zh-CN" altLang="en-US" dirty="0">
                <a:hlinkClick r:id="rId5"/>
              </a:rPr>
              <a:t>自然语言处理入门</a:t>
            </a:r>
            <a:r>
              <a:rPr lang="en-US" altLang="zh-CN" dirty="0">
                <a:hlinkClick r:id="rId5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44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5.2.4</a:t>
            </a:r>
            <a:r>
              <a:rPr lang="zh-CN" altLang="en-US" b="1" dirty="0"/>
              <a:t>损失函数与随机梯度下降</a:t>
            </a:r>
            <a:r>
              <a:rPr lang="en-US" b="1" dirty="0"/>
              <a:t>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损失函数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用来衡量模型在训练集上的错误程度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自变量是模型参数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endParaRPr lang="en-US" b="1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因变量是一个标量，表示模型在训练集上的损失的大小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给定样本，其特征向量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只是常数，对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求导，得到一个梯度向量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𝛥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，它的反方向一定是当前位置损失函数减小速度最快的方向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参数点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反方向移动就会使损失函数减小。即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𝛼𝛥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[0,1)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之间的一个常数，称为</a:t>
                </a: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学习率</a:t>
                </a:r>
                <a:endParaRPr lang="en-US" altLang="zh-CN" b="1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每次迭代随机选取一个样本，计算损失函数的梯度，让参数反向移动，则称作</a:t>
                </a: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随机梯度下降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Stochastic Gradient Descent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SGD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让参数加上梯度，目标函数就会增大，称作</a:t>
                </a: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随机梯度上升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Stochastic Gradient Ascend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）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3801" r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90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5.2.4</a:t>
            </a:r>
            <a:r>
              <a:rPr lang="zh-CN" altLang="en-US" b="1" dirty="0"/>
              <a:t>损失函数与随机梯度下降</a:t>
            </a:r>
            <a:r>
              <a:rPr lang="en-US" b="1" dirty="0"/>
              <a:t>*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99F7A3BA-BB91-A145-89AB-AC46F7C8E40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 bwMode="auto">
          <a:xfrm>
            <a:off x="2609636" y="1386521"/>
            <a:ext cx="6387256" cy="479044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80FACF-4C32-8048-AAE0-7CBD5327F832}"/>
              </a:ext>
            </a:extLst>
          </p:cNvPr>
          <p:cNvSpPr/>
          <p:nvPr/>
        </p:nvSpPr>
        <p:spPr>
          <a:xfrm>
            <a:off x="3486364" y="851997"/>
            <a:ext cx="6096000" cy="83869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5-7 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单变量损失函数的梯度下降与梯度上升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506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5.2.4</a:t>
            </a:r>
            <a:r>
              <a:rPr lang="zh-CN" altLang="en-US" b="1" dirty="0"/>
              <a:t>损失函数与随机梯度下降</a:t>
            </a:r>
            <a:r>
              <a:rPr lang="en-US" b="1" dirty="0"/>
              <a:t>*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384EEC20-F078-C04A-AEDC-B1CD418148D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 bwMode="auto">
          <a:xfrm>
            <a:off x="0" y="1875354"/>
            <a:ext cx="7252230" cy="435133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A0C8A4-2625-CC45-897D-B814B73C2D04}"/>
              </a:ext>
            </a:extLst>
          </p:cNvPr>
          <p:cNvSpPr/>
          <p:nvPr/>
        </p:nvSpPr>
        <p:spPr>
          <a:xfrm>
            <a:off x="4199192" y="1690688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5-8 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多变量损失函数的梯度下降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7409C-87DE-AE4C-9467-44C0BF2F1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604" y="2110482"/>
            <a:ext cx="51689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01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5.2.4</a:t>
            </a:r>
            <a:r>
              <a:rPr lang="zh-CN" altLang="en-US" b="1" dirty="0"/>
              <a:t>损失函数与随机梯度下降</a:t>
            </a:r>
            <a:r>
              <a:rPr lang="en-US" b="1" dirty="0"/>
              <a:t>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感知机的损失函数就是误分类点到超平面的距离，即所谓的感知机准则函数（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perceptron criterion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/>
              <a:t>当数据集线性不可分时，感知机算法不收敛</a:t>
            </a:r>
            <a:r>
              <a:rPr lang="en-US" dirty="0"/>
              <a:t> 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DE8F02-BB59-4242-922B-9980DFE95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3117850"/>
            <a:ext cx="73406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56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F7EF58-50C3-E746-AFD3-3F355D0C5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48" y="1061386"/>
            <a:ext cx="7200703" cy="54314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5.2.4</a:t>
            </a:r>
            <a:r>
              <a:rPr lang="zh-CN" altLang="en-US" b="1" dirty="0"/>
              <a:t>损失函数与随机梯度下降</a:t>
            </a:r>
            <a:r>
              <a:rPr lang="en-US" b="1" dirty="0"/>
              <a:t>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720065" cy="4351338"/>
          </a:xfrm>
        </p:spPr>
        <p:txBody>
          <a:bodyPr>
            <a:normAutofit/>
          </a:bodyPr>
          <a:lstStyle/>
          <a:p>
            <a:r>
              <a:rPr lang="zh-CN" altLang="en-US" b="1" dirty="0">
                <a:hlinkClick r:id="rId4"/>
              </a:rPr>
              <a:t>收敛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5"/>
              </a:rPr>
              <a:t>《</a:t>
            </a:r>
            <a:r>
              <a:rPr lang="zh-CN" altLang="en-US" dirty="0">
                <a:hlinkClick r:id="rId5"/>
              </a:rPr>
              <a:t>自然语言处理入门</a:t>
            </a:r>
            <a:r>
              <a:rPr lang="en-US" altLang="zh-CN" dirty="0">
                <a:hlinkClick r:id="rId5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77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5.1.1 </a:t>
            </a:r>
            <a:r>
              <a:rPr lang="zh-CN" altLang="en-US" b="1" dirty="0"/>
              <a:t>定义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分类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classification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）指的是预测样本所属类别的一类问题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分类问题的目标就是给定输入样本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，将其分配给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种类别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中的一种，其中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=1,⋯,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endParaRPr lang="en-US" b="1" dirty="0"/>
              </a:p>
              <a:p>
                <a:pPr lvl="1"/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，则称为</a:t>
                </a: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二分类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binary classification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否则称为</a:t>
                </a: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多分类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multiclass classification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/>
                  <a:t>二分类也可以解决任意类别数的多分类问题</a:t>
                </a:r>
                <a:endParaRPr lang="en-US" altLang="zh-CN" dirty="0"/>
              </a:p>
              <a:p>
                <a:pPr lvl="1"/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one-vs-one</a:t>
                </a:r>
              </a:p>
              <a:p>
                <a:pPr lvl="1"/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one-vs-rest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216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66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5.2.4</a:t>
            </a:r>
            <a:r>
              <a:rPr lang="zh-CN" altLang="en-US" b="1" dirty="0"/>
              <a:t>损失函数与随机梯度下降</a:t>
            </a:r>
            <a:r>
              <a:rPr lang="en-US" b="1" dirty="0"/>
              <a:t>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720065" cy="4351338"/>
          </a:xfrm>
        </p:spPr>
        <p:txBody>
          <a:bodyPr>
            <a:normAutofit/>
          </a:bodyPr>
          <a:lstStyle/>
          <a:p>
            <a:r>
              <a:rPr lang="zh-CN" altLang="en-US" b="1" dirty="0">
                <a:hlinkClick r:id="rId3"/>
              </a:rPr>
              <a:t>收敛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36444A-8D40-544F-BE50-46ABF297D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986" y="1421330"/>
            <a:ext cx="6580027" cy="493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8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5.2.4</a:t>
            </a:r>
            <a:r>
              <a:rPr lang="zh-CN" altLang="en-US" b="1" dirty="0"/>
              <a:t>损失函数与随机梯度下降</a:t>
            </a:r>
            <a:r>
              <a:rPr lang="en-US" b="1" dirty="0"/>
              <a:t>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720065" cy="4351338"/>
          </a:xfrm>
        </p:spPr>
        <p:txBody>
          <a:bodyPr>
            <a:normAutofit/>
          </a:bodyPr>
          <a:lstStyle/>
          <a:p>
            <a:r>
              <a:rPr lang="zh-CN" altLang="en-US" b="1" dirty="0">
                <a:hlinkClick r:id="rId3"/>
              </a:rPr>
              <a:t>不收敛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36444A-8D40-544F-BE50-46ABF297D82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805986" y="1421330"/>
            <a:ext cx="6580026" cy="493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24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5.2.5 </a:t>
            </a:r>
            <a:r>
              <a:rPr lang="zh-CN" altLang="en-US" b="1" dirty="0"/>
              <a:t>投票感知机和平均感知机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zh-CN" altLang="en-US" dirty="0"/>
                  <a:t>投票感知机要求储存多个模型及加权</a:t>
                </a:r>
                <a:r>
                  <a:rPr lang="en-US" dirty="0"/>
                  <a:t> </a:t>
                </a:r>
              </a:p>
              <a:p>
                <a:r>
                  <a:rPr lang="zh-CN" altLang="en-US" b="1" dirty="0"/>
                  <a:t>平均感知机</a:t>
                </a:r>
                <a:r>
                  <a:rPr lang="zh-CN" altLang="en-US" dirty="0"/>
                  <a:t>，取多个模型的权重的平均</a:t>
                </a:r>
                <a:r>
                  <a:rPr lang="en-US" dirty="0"/>
                  <a:t> </a:t>
                </a: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为每个参数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初始化累计量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𝑠𝑢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，上次更新时刻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𝑡𝑖𝑚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，当前时刻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，读入训练样本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，执行预测</a:t>
                </a:r>
                <a14:m>
                  <m:oMath xmlns:m="http://schemas.openxmlformats.org/officeDocument/2006/math">
                    <m:groupChr>
                      <m:groupChrPr>
                        <m:chr m:val="̂"/>
                        <m:pos m:val="top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sign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groupChr>
                      <m:groupChrPr>
                        <m:chr m:val="̂"/>
                        <m:pos m:val="top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，则对所有需更新（即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）的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执行：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1257300" lvl="2" indent="-342900">
                  <a:spcAft>
                    <a:spcPts val="1000"/>
                  </a:spcAft>
                  <a:buFont typeface="Wingdings" pitchFamily="2" charset="2"/>
                  <a:buChar char=""/>
                </a:pPr>
                <a:r>
                  <a:rPr lang="en-US" dirty="0" err="1">
                    <a:cs typeface="Times New Roman" panose="02020603050405020304" pitchFamily="18" charset="0"/>
                  </a:rPr>
                  <a:t>更新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𝑠𝑢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𝑠𝑢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𝑡𝑖𝑚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1257300" lvl="2" indent="-342900">
                  <a:spcAft>
                    <a:spcPts val="1000"/>
                  </a:spcAft>
                  <a:buFont typeface="Wingdings" pitchFamily="2" charset="2"/>
                  <a:buChar char=""/>
                </a:pPr>
                <a:r>
                  <a:rPr lang="en-US" dirty="0" err="1">
                    <a:cs typeface="Times New Roman" panose="02020603050405020304" pitchFamily="18" charset="0"/>
                  </a:rPr>
                  <a:t>更新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𝑡𝑖𝑚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1257300" lvl="2" indent="-342900">
                  <a:spcAft>
                    <a:spcPts val="1000"/>
                  </a:spcAft>
                  <a:buFont typeface="Wingdings" pitchFamily="2" charset="2"/>
                  <a:buChar char=""/>
                </a:pPr>
                <a:r>
                  <a:rPr lang="en-US" dirty="0" err="1">
                    <a:cs typeface="Times New Roman" panose="02020603050405020304" pitchFamily="18" charset="0"/>
                  </a:rPr>
                  <a:t>更新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spcAft>
                    <a:spcPts val="1000"/>
                  </a:spcAft>
                  <a:buFont typeface="+mj-lt"/>
                  <a:buAutoNum type="arabicParenR" startAt="4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训练指定迭代次数后计算平均值：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𝑠𝑢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4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93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5.3 </a:t>
            </a:r>
            <a:r>
              <a:rPr lang="zh-CN" altLang="en-US" b="1" dirty="0"/>
              <a:t>基于感知机的人名性别分类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监督学习流程：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  <a:buFont typeface="+mj-lt"/>
              <a:buAutoNum type="arabicParenR"/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标注人名分类语料库；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  <a:buFont typeface="+mj-lt"/>
              <a:buAutoNum type="arabicParenR"/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利用感知机算法训练线性模型；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  <a:buFont typeface="+mj-lt"/>
              <a:buAutoNum type="arabicParenR"/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利用线性模型给人名分类，评估准确率。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37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5.3.1 </a:t>
            </a:r>
            <a:r>
              <a:rPr lang="zh-CN" altLang="en-US" dirty="0"/>
              <a:t>人名性别语料库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语料格式为逗号分割的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.csv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文件，第一列为姓名，第二列为性别。示例如下：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 latinLnBrk="1">
              <a:spcAft>
                <a:spcPts val="1000"/>
              </a:spcAft>
            </a:pPr>
            <a:r>
              <a:rPr lang="zh-CN" alt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赵伏琴</a:t>
            </a:r>
            <a:r>
              <a:rPr 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女</a:t>
            </a:r>
            <a:br>
              <a:rPr 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zh-CN" alt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钱沐杨</a:t>
            </a:r>
            <a:r>
              <a:rPr 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男</a:t>
            </a:r>
            <a:br>
              <a:rPr 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zh-CN" alt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孙竹珍</a:t>
            </a:r>
            <a:r>
              <a:rPr 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女</a:t>
            </a:r>
            <a:br>
              <a:rPr 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zh-CN" alt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李潮阳</a:t>
            </a:r>
            <a:r>
              <a:rPr 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Consolas" panose="020B0609020204030204" pitchFamily="49" charset="0"/>
                <a:cs typeface="Times New Roman" panose="02020603050405020304" pitchFamily="18" charset="0"/>
              </a:rPr>
              <a:t>男</a:t>
            </a:r>
            <a:endParaRPr lang="en-US" sz="20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6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5.3.2 </a:t>
            </a:r>
            <a:r>
              <a:rPr lang="en-US" b="1" dirty="0" err="1"/>
              <a:t>特征提取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两个特征模板：名字的第一个字和第二个字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05365A-019E-8442-9B09-2B6218E9E6DC}"/>
              </a:ext>
            </a:extLst>
          </p:cNvPr>
          <p:cNvSpPr/>
          <p:nvPr/>
        </p:nvSpPr>
        <p:spPr>
          <a:xfrm>
            <a:off x="838200" y="2341582"/>
            <a:ext cx="10515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public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class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PerceptronNameGenderClassifier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extends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PerceptronClassifier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7D9029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@Override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protected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List&lt;Integer&gt;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extractFeature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(String text,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FeatureMap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featureMap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{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List&lt;Integer&gt;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LinkedList&lt;Integer&gt;();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String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givenName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extractGivenName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(text);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特征模板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g[0]</a:t>
            </a:r>
            <a:br>
              <a:rPr lang="en-US" i="1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addFeature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"1"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givenName.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substring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featureMap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特征模板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g[1]</a:t>
            </a:r>
            <a:br>
              <a:rPr lang="en-US" i="1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addFeature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"2"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givenName.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substring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featureMap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}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6483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5.3.3 </a:t>
            </a:r>
            <a:r>
              <a:rPr lang="en-US" b="1" dirty="0" err="1"/>
              <a:t>训练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sz="3200" dirty="0" err="1">
                <a:cs typeface="Times New Roman" panose="02020603050405020304" pitchFamily="18" charset="0"/>
              </a:rPr>
              <a:t>调用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PerceptronClassifier</a:t>
            </a:r>
            <a:r>
              <a:rPr lang="en-US" sz="3200" dirty="0" err="1">
                <a:cs typeface="Times New Roman" panose="02020603050405020304" pitchFamily="18" charset="0"/>
              </a:rPr>
              <a:t>的训练接口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2E59DF-4A3E-D241-BD9F-B5B5103C46C4}"/>
              </a:ext>
            </a:extLst>
          </p:cNvPr>
          <p:cNvSpPr/>
          <p:nvPr/>
        </p:nvSpPr>
        <p:spPr>
          <a:xfrm>
            <a:off x="838201" y="2967335"/>
            <a:ext cx="10196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classifier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PerceptronNameGenderClassifier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训练集准确率</a:t>
            </a:r>
            <a:r>
              <a:rPr lang="en-US" dirty="0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classifier.train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(TRAINING_SET,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averaged_perceptron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676431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5.3.4 </a:t>
            </a:r>
            <a:r>
              <a:rPr lang="zh-CN" altLang="en-US" b="1" dirty="0"/>
              <a:t>预测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2D2F65-B592-5243-8D4A-FC737CE266D2}"/>
              </a:ext>
            </a:extLst>
          </p:cNvPr>
          <p:cNvSpPr/>
          <p:nvPr/>
        </p:nvSpPr>
        <p:spPr>
          <a:xfrm>
            <a:off x="838200" y="2551837"/>
            <a:ext cx="1051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classifier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PerceptronNameGenderClassifier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(model)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name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赵建军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沈雁冰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陆雪琪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李冰冰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print(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'%s=%s'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%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(name,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classifier.predict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(name)))</a:t>
            </a:r>
          </a:p>
        </p:txBody>
      </p:sp>
    </p:spTree>
    <p:extLst>
      <p:ext uri="{BB962C8B-B14F-4D97-AF65-F5344CB8AC3E}">
        <p14:creationId xmlns:p14="http://schemas.microsoft.com/office/powerpoint/2010/main" val="3383751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5.3.5 </a:t>
            </a:r>
            <a:r>
              <a:rPr lang="zh-CN" altLang="en-US" b="1" dirty="0"/>
              <a:t>评测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5C24EC-CC9C-264B-884B-504F55D70E88}"/>
              </a:ext>
            </a:extLst>
          </p:cNvPr>
          <p:cNvSpPr/>
          <p:nvPr/>
        </p:nvSpPr>
        <p:spPr>
          <a:xfrm>
            <a:off x="838200" y="3105835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测试集准确率：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classifier.evaluate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(TESTING_SET))</a:t>
            </a:r>
          </a:p>
        </p:txBody>
      </p:sp>
    </p:spTree>
    <p:extLst>
      <p:ext uri="{BB962C8B-B14F-4D97-AF65-F5344CB8AC3E}">
        <p14:creationId xmlns:p14="http://schemas.microsoft.com/office/powerpoint/2010/main" val="3618869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5.3.6 </a:t>
            </a:r>
            <a:r>
              <a:rPr lang="en-US" b="1" dirty="0" err="1"/>
              <a:t>模型调优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在机器学习工程中，提高系统准确率无非有如下三种措施：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  <a:buFont typeface="Wingdings" pitchFamily="2" charset="2"/>
              <a:buChar char=""/>
            </a:pPr>
            <a:r>
              <a:rPr lang="en-US" dirty="0" err="1">
                <a:solidFill>
                  <a:srgbClr val="FF0000"/>
                </a:solidFill>
                <a:cs typeface="Times New Roman" panose="02020603050405020304" pitchFamily="18" charset="0"/>
              </a:rPr>
              <a:t>特征工程，即修改特征模板</a:t>
            </a:r>
            <a:endParaRPr lang="en-US" dirty="0">
              <a:solidFill>
                <a:srgbClr val="FF0000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  <a:buFont typeface="Wingdings" pitchFamily="2" charset="2"/>
              <a:buChar char=""/>
            </a:pPr>
            <a:r>
              <a:rPr lang="en-US" dirty="0" err="1">
                <a:solidFill>
                  <a:srgbClr val="FF0000"/>
                </a:solidFill>
                <a:cs typeface="Times New Roman" panose="02020603050405020304" pitchFamily="18" charset="0"/>
              </a:rPr>
              <a:t>切换训练算法</a:t>
            </a:r>
            <a:endParaRPr lang="en-US" dirty="0">
              <a:solidFill>
                <a:srgbClr val="FF0000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  <a:buFont typeface="Wingdings" pitchFamily="2" charset="2"/>
              <a:buChar char=""/>
            </a:pPr>
            <a:r>
              <a:rPr lang="en-US" dirty="0" err="1">
                <a:cs typeface="Times New Roman" panose="02020603050405020304" pitchFamily="18" charset="0"/>
              </a:rPr>
              <a:t>收集标注更多数据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10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5.1.2 </a:t>
            </a:r>
            <a:r>
              <a:rPr lang="zh-CN" altLang="en-US" b="1" dirty="0"/>
              <a:t>应用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文本分类</a:t>
            </a:r>
            <a:endParaRPr lang="en-US" altLang="zh-CN" dirty="0"/>
          </a:p>
          <a:p>
            <a:r>
              <a:rPr lang="zh-CN" altLang="en-US" dirty="0"/>
              <a:t>关键词提取时，对文章中的每个单词判断是否属于关键词，于是转化为二分类问题</a:t>
            </a:r>
            <a:endParaRPr lang="en-US" altLang="zh-CN" dirty="0"/>
          </a:p>
          <a:p>
            <a:r>
              <a:rPr lang="zh-CN" altLang="en-US" dirty="0"/>
              <a:t>在指代消解问题中，对每个代词和每个实体判断是否存在指代关系，又是一个二分类问题</a:t>
            </a:r>
            <a:endParaRPr lang="en-US" altLang="zh-CN" dirty="0"/>
          </a:p>
          <a:p>
            <a:r>
              <a:rPr lang="zh-CN" altLang="en-US" dirty="0"/>
              <a:t>预测天气阴晴雨雪、照片对应哪种事物、声波是否由某个人发出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92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5.3.6 </a:t>
            </a:r>
            <a:r>
              <a:rPr lang="en-US" b="1" dirty="0" err="1"/>
              <a:t>模型调优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dirty="0" err="1"/>
              <a:t>特征模板是否可以简化</a:t>
            </a:r>
            <a:endParaRPr lang="en-US" dirty="0"/>
          </a:p>
          <a:p>
            <a:pPr>
              <a:spcBef>
                <a:spcPts val="900"/>
              </a:spcBef>
              <a:spcAft>
                <a:spcPts val="900"/>
              </a:spcAft>
            </a:pPr>
            <a:endParaRPr lang="en-US" altLang="zh-CN" dirty="0"/>
          </a:p>
          <a:p>
            <a:pPr>
              <a:spcBef>
                <a:spcPts val="900"/>
              </a:spcBef>
              <a:spcAft>
                <a:spcPts val="900"/>
              </a:spcAft>
            </a:pPr>
            <a:endParaRPr lang="en-US" altLang="zh-CN" dirty="0"/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更复杂的特征模板</a:t>
            </a:r>
            <a:endParaRPr lang="en-US" altLang="zh-CN" dirty="0"/>
          </a:p>
          <a:p>
            <a:pPr>
              <a:spcBef>
                <a:spcPts val="900"/>
              </a:spcBef>
              <a:spcAft>
                <a:spcPts val="900"/>
              </a:spcAft>
            </a:pP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5C24EC-CC9C-264B-884B-504F55D70E88}"/>
              </a:ext>
            </a:extLst>
          </p:cNvPr>
          <p:cNvSpPr/>
          <p:nvPr/>
        </p:nvSpPr>
        <p:spPr>
          <a:xfrm>
            <a:off x="838200" y="3105835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09DBC7-5E21-8441-8D22-6577AD2F63EE}"/>
              </a:ext>
            </a:extLst>
          </p:cNvPr>
          <p:cNvSpPr/>
          <p:nvPr/>
        </p:nvSpPr>
        <p:spPr>
          <a:xfrm>
            <a:off x="838200" y="2040780"/>
            <a:ext cx="10515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特征模板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g[0]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与位置无关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addFeature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givenName.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substring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featureMap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特征模板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g[1]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与位置无关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addFeature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givenName.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substring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featureMap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AD802-899B-3448-829B-F063C3CF0CED}"/>
              </a:ext>
            </a:extLst>
          </p:cNvPr>
          <p:cNvSpPr/>
          <p:nvPr/>
        </p:nvSpPr>
        <p:spPr>
          <a:xfrm>
            <a:off x="838200" y="4001294"/>
            <a:ext cx="98469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特征模板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g[0]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addFeature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"1"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givenName.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substring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featureMap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特征模板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g[1]</a:t>
            </a:r>
            <a:br>
              <a:rPr lang="en-US" sz="2000" i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addFeature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"2"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givenName.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substring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featureMap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特征模板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i="1" dirty="0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addFeature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"3"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givenName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featureMap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featureList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9619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5.3.6 </a:t>
            </a:r>
            <a:r>
              <a:rPr lang="en-US" b="1" dirty="0" err="1"/>
              <a:t>模型调优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5F497850-3FEC-3341-AA01-AE212E3D28D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80055711"/>
                  </p:ext>
                </p:extLst>
              </p:nvPr>
            </p:nvGraphicFramePr>
            <p:xfrm>
              <a:off x="838200" y="1690688"/>
              <a:ext cx="10515600" cy="39878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395845168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60087574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82207795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402712314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3688774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组合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特征数量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i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i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R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9250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朴素感知机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简单特征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5k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81.75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81.24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81.49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629438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平均感知机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简单特征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5k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90.88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79.41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84.76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54495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朴素感知机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标准特征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9k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83.22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83.34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83.28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8934487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平均感知机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标准特征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9k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90.80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80.47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85.32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8875184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朴素感知机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复杂特征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15k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87.30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89.33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88.30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150932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平均感知机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复杂特征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15k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92.13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80.78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86.08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08570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5F497850-3FEC-3341-AA01-AE212E3D28D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80055711"/>
                  </p:ext>
                </p:extLst>
              </p:nvPr>
            </p:nvGraphicFramePr>
            <p:xfrm>
              <a:off x="838200" y="1690688"/>
              <a:ext cx="10515600" cy="39878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395845168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60087574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82207795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402712314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36887748"/>
                        </a:ext>
                      </a:extLst>
                    </a:gridCol>
                  </a:tblGrid>
                  <a:tr h="3302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组合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特征数量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i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i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R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9398" t="-23077" b="-11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8925075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朴素感知机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简单特征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5k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81.75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81.24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81.49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6294388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平均感知机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简单特征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5k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90.88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79.41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84.76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5449587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朴素感知机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标准特征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9k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83.22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83.34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83.28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89344876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平均感知机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标准特征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9k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90.80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80.47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85.32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88751841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朴素感知机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复杂特征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15k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87.30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89.33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88.30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1509327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平均感知机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复杂特征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15k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92.13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80.78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86.08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085701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17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5.4 </a:t>
            </a:r>
            <a:r>
              <a:rPr lang="zh-CN" altLang="en-US" b="1" dirty="0"/>
              <a:t>结构化预测问题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E703ED-EAC3-874A-83D0-E00CBD9E7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自然语言处理问题大致可分为两类</a:t>
            </a:r>
            <a:endParaRPr lang="en-US" altLang="zh-CN" dirty="0"/>
          </a:p>
          <a:p>
            <a:pPr lvl="1"/>
            <a:r>
              <a:rPr lang="zh-CN" altLang="en-US" dirty="0"/>
              <a:t>一种是分类问题</a:t>
            </a:r>
            <a:endParaRPr lang="en-US" altLang="zh-CN" dirty="0"/>
          </a:p>
          <a:p>
            <a:pPr lvl="1"/>
            <a:r>
              <a:rPr lang="zh-CN" altLang="en-US" dirty="0"/>
              <a:t>另一种就是结构化预测问题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8324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5.4.1 </a:t>
            </a:r>
            <a:r>
              <a:rPr lang="zh-CN" altLang="en-US" b="1" dirty="0"/>
              <a:t>定义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E703ED-EAC3-874A-83D0-E00CBD9E7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结构化预测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（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structured prediction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）则是预测对象结构的一类监督学习问题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相应的模型训练过程称作</a:t>
            </a: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结构化学习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（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structured learning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自然语言处理中有许多任务都是结构化预测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比如序列标注预测结构是一整个序列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句法分析预测结构是一棵句法树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机器翻译预测结构是一段完整的译文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664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5.4.2 </a:t>
            </a:r>
            <a:r>
              <a:rPr lang="zh-CN" altLang="en-US" b="1" dirty="0"/>
              <a:t>结构化预测与学习的流程</a:t>
            </a:r>
            <a:r>
              <a:rPr lang="en-US" dirty="0"/>
              <a:t> 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结构化预测的过程就是给定一个模型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及打分函数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score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(⋅)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，利用打分函数给一些备选结构打分，选择分数最高的结构作为预测输出，如下式所示：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̂"/>
                          <m:pos m:val="top"/>
                          <m:vertJc m:val="bot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groupCh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lim>
                      </m:limLow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score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65" t="-3216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0316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5.5.1 </a:t>
            </a:r>
            <a:r>
              <a:rPr lang="zh-CN" altLang="en-US" b="1" dirty="0"/>
              <a:t>结构化感知机算法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定义新的特征函数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𝝓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，把结构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也作为一种特征，输出新的</a:t>
                </a:r>
                <a:r>
                  <a:rPr lang="en-US" dirty="0">
                    <a:cs typeface="Times New Roman" panose="02020603050405020304" pitchFamily="18" charset="0"/>
                  </a:rPr>
                  <a:t>“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结构化特征向量</a:t>
                </a:r>
                <a:r>
                  <a:rPr lang="en-US" dirty="0">
                    <a:cs typeface="Times New Roman" panose="02020603050405020304" pitchFamily="18" charset="0"/>
                  </a:rPr>
                  <a:t>”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𝝓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×1</m:t>
                        </m:r>
                      </m:sup>
                    </m:sSup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新特征向量与权重向量做点积后，就得到一个标量，将其作为分数：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score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𝒘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𝝓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取分值最大的结构作为预测结果，得到结构化预测函数：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̂"/>
                          <m:pos m:val="top"/>
                          <m:vertJc m:val="bot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groupCh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lim>
                      </m:limLow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65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0752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5.5.1 </a:t>
            </a:r>
            <a:r>
              <a:rPr lang="zh-CN" altLang="en-US" b="1" dirty="0"/>
              <a:t>结构化感知机算法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b="1" dirty="0" err="1">
                    <a:cs typeface="Times New Roman" panose="02020603050405020304" pitchFamily="18" charset="0"/>
                  </a:rPr>
                  <a:t>结构化感知机算法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读入样本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，执行结构化预测</a:t>
                </a:r>
                <a14:m>
                  <m:oMath xmlns:m="http://schemas.openxmlformats.org/officeDocument/2006/math">
                    <m:groupChr>
                      <m:groupChrPr>
                        <m:chr m:val="̂"/>
                        <m:pos m:val="top"/>
                        <m:vertJc m:val="bot"/>
                        <m:ctrlP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arg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𝝓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与正确答案对比，若</a:t>
                </a:r>
                <a14:m>
                  <m:oMath xmlns:m="http://schemas.openxmlformats.org/officeDocument/2006/math">
                    <m:groupChr>
                      <m:groupChrPr>
                        <m:chr m:val="̂"/>
                        <m:pos m:val="top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，则更新参数：奖励正确答案触发的特征函数的权重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𝝓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，惩罚错误结果触发的特征函数的权重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𝝓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。奖惩可以合并到一个式子里：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𝝓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)−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𝝓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groupChr>
                      <m:groupChrPr>
                        <m:chr m:val="̂"/>
                        <m:pos m:val="top"/>
                        <m:vertJc m:val="bot"/>
                        <m:ctrlP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，还可以调整学习率：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𝝓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)−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𝝓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groupChr>
                          <m:groupChrPr>
                            <m:chr m:val="̂"/>
                            <m:pos m:val="top"/>
                            <m:vertJc m:val="bot"/>
                            <m:ctrlPr>
                              <a:rPr lang="en-US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</m:groupCh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86" t="-9357" r="-4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070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5.5.2 </a:t>
            </a:r>
            <a:r>
              <a:rPr lang="zh-CN" altLang="en-US" b="1" dirty="0"/>
              <a:t>结构化感知机与序列标注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/>
                  <a:t>对序列中的连续标签提取如下</a:t>
                </a:r>
                <a:r>
                  <a:rPr lang="zh-CN" altLang="en-US" b="1" dirty="0"/>
                  <a:t>转移特征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/>
                  <a:t>定义每个时刻的</a:t>
                </a:r>
                <a:r>
                  <a:rPr lang="zh-CN" altLang="en-US" b="1" dirty="0"/>
                  <a:t>状态特征</a:t>
                </a:r>
                <a:r>
                  <a:rPr lang="zh-CN" altLang="en-US" dirty="0"/>
                  <a:t>为：</a:t>
                </a:r>
                <a:endParaRPr lang="en-US" altLang="zh-CN" dirty="0"/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于是，结构化感知机的特征函数就是转移特征和状态特征的合集：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𝝓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]  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=1,⋯,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;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+1,⋯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65" t="-2632" r="-3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4CD9604-41EE-DE49-ABB2-DC4BC2CBC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36" y="2384879"/>
            <a:ext cx="11239928" cy="807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0405CF-42FE-0049-9D69-BED8355C5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7447" y="3886563"/>
            <a:ext cx="2820899" cy="98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46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5.5.2 </a:t>
            </a:r>
            <a:r>
              <a:rPr lang="zh-CN" altLang="en-US" b="1" dirty="0"/>
              <a:t>结构化感知机与序列标注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统一让所有特征函数都接受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作为参数，记作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𝝓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整个序列的分数是各个时刻的得分之和，亦即：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score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𝝓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65" t="-3216" b="-9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4325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5.5.3 </a:t>
            </a:r>
            <a:r>
              <a:rPr lang="zh-CN" altLang="en-US" b="1" dirty="0"/>
              <a:t>结构化感知机的维特比解码算法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结构化感知机的维特比算法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初始化，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时初始最优路径的备选由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个状态组成，它们的前驱为空。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1000"/>
                  </a:spcAft>
                  <a:buFont typeface="+mj-lt"/>
                  <a:buAutoNum type="arabicParenR"/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1000"/>
                  </a:spcAft>
                  <a:buFont typeface="+mj-lt"/>
                  <a:buAutoNum type="arabicParenR"/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86" t="-3216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9E57DEA-CF60-2440-9FF8-9E5680653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011" y="3560932"/>
            <a:ext cx="81153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23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52EF28-40C3-8342-980B-4ECBB8858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911" y="3000054"/>
            <a:ext cx="4855359" cy="36415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 </a:t>
            </a:r>
            <a:r>
              <a:rPr lang="zh-CN" altLang="en-US" b="1" dirty="0"/>
              <a:t>线性分类模型与感知机算法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线性模型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linear model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）是传统机器学习方法中最简单最常用的分类模型，用一条线性的直线或高维平面将数据一分为二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线性模型由特征函数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𝝓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，以及相应的权重向量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组成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321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5"/>
              </a:rPr>
              <a:t>《</a:t>
            </a:r>
            <a:r>
              <a:rPr lang="zh-CN" altLang="en-US" dirty="0">
                <a:hlinkClick r:id="rId5"/>
              </a:rPr>
              <a:t>自然语言处理入门</a:t>
            </a:r>
            <a:r>
              <a:rPr lang="en-US" altLang="zh-CN" dirty="0">
                <a:hlinkClick r:id="rId5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B60CF1-FAD4-9841-A0C6-48C963AFBD6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613115" y="3167006"/>
            <a:ext cx="3630149" cy="318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28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5.5.3 </a:t>
            </a:r>
            <a:r>
              <a:rPr lang="zh-CN" altLang="en-US" b="1" dirty="0"/>
              <a:t>结构化感知机的维特比解码算法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结构化感知机的维特比算法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514350" lvl="0" indent="-514350">
                  <a:spcAft>
                    <a:spcPts val="1000"/>
                  </a:spcAft>
                  <a:buFont typeface="+mj-lt"/>
                  <a:buAutoNum type="arabicParenR" startAt="2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递推，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≥2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时每条备选路径增长一个单位，分数由打分函数决定。找出新的局部最优路径，更新两个数组。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86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98170AC-D31B-5941-82E6-EDCA9D1303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213" y="3594101"/>
            <a:ext cx="10531452" cy="147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07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5.5.3 </a:t>
            </a:r>
            <a:r>
              <a:rPr lang="zh-CN" altLang="en-US" b="1" dirty="0"/>
              <a:t>结构化感知机的维特比解码算法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结构化感知机的维特比算法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514350" lvl="0" indent="-514350">
                  <a:spcAft>
                    <a:spcPts val="1000"/>
                  </a:spcAft>
                  <a:buFont typeface="+mj-lt"/>
                  <a:buAutoNum type="arabicParenR" startAt="3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终止，找出最终时刻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数组中的最大分数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，以及相应的结尾状态下标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86" t="-3216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B675736-138D-0C4A-BF3F-6308B7A9E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150" y="3429000"/>
            <a:ext cx="36957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77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5.5.3 </a:t>
            </a:r>
            <a:r>
              <a:rPr lang="zh-CN" altLang="en-US" b="1" dirty="0"/>
              <a:t>结构化感知机的维特比解码算法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结构化感知机的维特比算法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514350" lvl="0" indent="-514350">
                  <a:spcAft>
                    <a:spcPts val="1000"/>
                  </a:spcAft>
                  <a:buFont typeface="+mj-lt"/>
                  <a:buAutoNum type="arabicParenR" startAt="4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回溯，根据前驱数组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𝜓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回溯前驱状态，取得最优路径状态下标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,  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−1,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−2,⋯,1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86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722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5.6 </a:t>
            </a:r>
            <a:r>
              <a:rPr lang="zh-CN" altLang="en-US" b="1" dirty="0"/>
              <a:t>基于结构化感知机的中文分词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E703ED-EAC3-874A-83D0-E00CBD9E7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根据训练算法派生了两个子类：结构化感知机和平均感知机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A5B0ACA7-1417-5B47-AA5A-BB828985E7C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3429000" y="2537717"/>
            <a:ext cx="5334000" cy="320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72033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5.6 </a:t>
            </a:r>
            <a:r>
              <a:rPr lang="zh-CN" altLang="en-US" b="1" dirty="0"/>
              <a:t>基于结构化感知机的中文分词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E703ED-EAC3-874A-83D0-E00CBD9E7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感知机中文分词训练模块与预测模块的设计</a:t>
            </a:r>
            <a:r>
              <a:rPr lang="en-US" dirty="0"/>
              <a:t> 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4BDBFCEB-E45F-6A44-B88A-95AB459CB93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1462039" y="2439794"/>
            <a:ext cx="9120342" cy="373716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8980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5.6.1 </a:t>
            </a:r>
            <a:r>
              <a:rPr lang="en-US" b="1" dirty="0" err="1"/>
              <a:t>特征提取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E703ED-EAC3-874A-83D0-E00CBD9E7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特征提取由样本类</a:t>
            </a:r>
            <a:r>
              <a:rPr lang="en-US" dirty="0"/>
              <a:t>Instance</a:t>
            </a:r>
            <a:r>
              <a:rPr lang="zh-CN" altLang="en-US" dirty="0"/>
              <a:t>的子类负责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E5BEDA05-75AC-A546-97CB-70BA91135CD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3429000" y="2251233"/>
            <a:ext cx="5334000" cy="394716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6412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5.6.1 </a:t>
            </a:r>
            <a:r>
              <a:rPr lang="en-US" b="1" dirty="0" err="1"/>
              <a:t>特征提取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E703ED-EAC3-874A-83D0-E00CBD9E7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所采用的特征模板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F07E88A-E963-7D4E-B2A8-9BEE822B6C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548268"/>
                  </p:ext>
                </p:extLst>
              </p:nvPr>
            </p:nvGraphicFramePr>
            <p:xfrm>
              <a:off x="1608761" y="2533602"/>
              <a:ext cx="7422222" cy="26162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3711111">
                      <a:extLst>
                        <a:ext uri="{9D8B030D-6E8A-4147-A177-3AD203B41FA5}">
                          <a16:colId xmlns:a16="http://schemas.microsoft.com/office/drawing/2014/main" val="1358581643"/>
                        </a:ext>
                      </a:extLst>
                    </a:gridCol>
                    <a:gridCol w="3711111">
                      <a:extLst>
                        <a:ext uri="{9D8B030D-6E8A-4147-A177-3AD203B41FA5}">
                          <a16:colId xmlns:a16="http://schemas.microsoft.com/office/drawing/2014/main" val="96021378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转移特征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状态特征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234619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4176379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640857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731879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8781894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599360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364732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23862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F07E88A-E963-7D4E-B2A8-9BEE822B6C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548268"/>
                  </p:ext>
                </p:extLst>
              </p:nvPr>
            </p:nvGraphicFramePr>
            <p:xfrm>
              <a:off x="1608761" y="2533602"/>
              <a:ext cx="7422222" cy="26162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3711111">
                      <a:extLst>
                        <a:ext uri="{9D8B030D-6E8A-4147-A177-3AD203B41FA5}">
                          <a16:colId xmlns:a16="http://schemas.microsoft.com/office/drawing/2014/main" val="1358581643"/>
                        </a:ext>
                      </a:extLst>
                    </a:gridCol>
                    <a:gridCol w="3711111">
                      <a:extLst>
                        <a:ext uri="{9D8B030D-6E8A-4147-A177-3AD203B41FA5}">
                          <a16:colId xmlns:a16="http://schemas.microsoft.com/office/drawing/2014/main" val="96021378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转移特征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状态特征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23461948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t="-119231" r="-99659" b="-6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100000" t="-119231" r="341" b="-62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1763799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100000" t="-219231" r="341" b="-52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6408574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100000" t="-319231" r="341" b="-42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3187932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100000" t="-403704" r="341" b="-30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7818940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100000" t="-523077" r="341" b="-21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9936035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100000" t="-623077" r="341" b="-11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6473294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100000" t="-723077" r="341" b="-1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23862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014488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5.6.2 </a:t>
            </a:r>
            <a:r>
              <a:rPr lang="en-US" b="1" dirty="0" err="1"/>
              <a:t>多线程训练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/>
                  <a:t>语料库很大时，多核</a:t>
                </a:r>
                <a:r>
                  <a:rPr lang="en-US" dirty="0"/>
                  <a:t>CPU</a:t>
                </a:r>
                <a:r>
                  <a:rPr lang="zh-CN" altLang="en-US" dirty="0"/>
                  <a:t>上的多线程训练优势很大，</a:t>
                </a:r>
                <a:r>
                  <a:rPr lang="en-US" dirty="0"/>
                  <a:t>train</a:t>
                </a:r>
                <a:r>
                  <a:rPr lang="zh-CN" altLang="en-US" dirty="0"/>
                  <a:t>方法还支持了多线程</a:t>
                </a:r>
                <a:endParaRPr lang="en-US" altLang="zh-CN" dirty="0"/>
              </a:p>
              <a:p>
                <a:pPr lvl="1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/>
                  <a:t>多线程时采用朴素平均感知机算法训练</a:t>
                </a:r>
                <a:endParaRPr lang="en-US" altLang="zh-CN" dirty="0"/>
              </a:p>
              <a:p>
                <a:pPr lvl="1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默认线程数为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CPU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核心数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将训练集平均分为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份分配给各线程所创建的共计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个线性模型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这些线性模型共享特征函数却拥有独立的权重向量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训练结束后主线程负责将这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个权重向量平均，返回平均后的模型</a:t>
                </a:r>
                <a:endParaRPr lang="en-US" altLang="zh-CN" dirty="0"/>
              </a:p>
              <a:p>
                <a:pPr lvl="1">
                  <a:spcBef>
                    <a:spcPts val="900"/>
                  </a:spcBef>
                  <a:spcAft>
                    <a:spcPts val="9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3116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5.6.3</a:t>
            </a:r>
            <a:r>
              <a:rPr lang="zh-CN" altLang="en-US" b="1" dirty="0"/>
              <a:t>特征裁剪与模型压缩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600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万维的特征向量也只有很少一部分元素是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，剩下的元素全部是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/>
                  <a:t>这么多不重要的、很少被命中的特征赘余在模型里，白白增加了空间和时间花费</a:t>
                </a:r>
                <a:endParaRPr lang="en-US" altLang="zh-CN" dirty="0"/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65" t="-321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4BE03AE-B826-4F40-9005-4F35926A87FF}"/>
              </a:ext>
            </a:extLst>
          </p:cNvPr>
          <p:cNvSpPr/>
          <p:nvPr/>
        </p:nvSpPr>
        <p:spPr>
          <a:xfrm>
            <a:off x="3048000" y="391296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3/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青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7	    -0.140625	0.140625	0.0	0.0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3/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面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4	    0.0	      0.0	      0.0	0.0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3/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面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5	    0.0	      0.0	      0.0	0.0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3/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面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6	    0.0	      0.0	      0.0	0.0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3/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面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7	    0.0	      0.0	      0.0	0.0</a:t>
            </a:r>
          </a:p>
        </p:txBody>
      </p:sp>
    </p:spTree>
    <p:extLst>
      <p:ext uri="{BB962C8B-B14F-4D97-AF65-F5344CB8AC3E}">
        <p14:creationId xmlns:p14="http://schemas.microsoft.com/office/powerpoint/2010/main" val="19572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5.6.3</a:t>
            </a:r>
            <a:r>
              <a:rPr lang="zh-CN" altLang="en-US" b="1" dirty="0"/>
              <a:t>特征裁剪与模型压缩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将特征四种标签对应的权重的绝对值加起来，作为衡量该特征区分能力的度量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然后进行排序，去掉一定阈值以下或最后一定比率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的特征，该比率在接口中被称为压缩比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压缩后，特征数量减小到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1−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以下，但模型体积的减小量一般大于这个比例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E703ED-EAC3-874A-83D0-E00CBD9E7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65" t="-2632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546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5.2.1 </a:t>
            </a:r>
            <a:r>
              <a:rPr lang="zh-CN" altLang="en-US" b="1" dirty="0"/>
              <a:t>特征向量与样本空间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描述样本特征的向量称为</a:t>
            </a:r>
            <a:r>
              <a:rPr lang="zh-CN" altLang="en-US" b="1" dirty="0"/>
              <a:t>特征向量</a:t>
            </a:r>
            <a:endParaRPr lang="en-US" altLang="zh-CN" b="1" dirty="0"/>
          </a:p>
          <a:p>
            <a:r>
              <a:rPr lang="zh-CN" altLang="en-US" dirty="0"/>
              <a:t>构造特征向量的过程称为</a:t>
            </a:r>
            <a:r>
              <a:rPr lang="zh-CN" altLang="en-US" b="1" dirty="0"/>
              <a:t>特征提取</a:t>
            </a:r>
            <a:endParaRPr lang="en-US" altLang="zh-CN" b="1" dirty="0"/>
          </a:p>
          <a:p>
            <a:r>
              <a:rPr lang="zh-CN" altLang="en-US" dirty="0"/>
              <a:t>用来提取每种特征的函数称为</a:t>
            </a:r>
            <a:r>
              <a:rPr lang="zh-CN" altLang="en-US" b="1" dirty="0"/>
              <a:t>特征函数</a:t>
            </a:r>
            <a:endParaRPr lang="en-US" altLang="zh-CN" b="1" dirty="0"/>
          </a:p>
          <a:p>
            <a:pPr lvl="1"/>
            <a:r>
              <a:rPr lang="zh-CN" altLang="en-US" dirty="0"/>
              <a:t>特征函数也是</a:t>
            </a:r>
            <a:r>
              <a:rPr lang="zh-CN" altLang="en-US" b="1" dirty="0"/>
              <a:t>指示函数</a:t>
            </a:r>
            <a:r>
              <a:rPr lang="zh-CN" altLang="en-US" dirty="0"/>
              <a:t>（</a:t>
            </a:r>
            <a:r>
              <a:rPr lang="en-US" dirty="0"/>
              <a:t>indicator function</a:t>
            </a:r>
            <a:r>
              <a:rPr lang="zh-CN" altLang="en-US" dirty="0"/>
              <a:t>）的一个实例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29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>
            <a:extLst>
              <a:ext uri="{FF2B5EF4-FFF2-40B4-BE49-F238E27FC236}">
                <a16:creationId xmlns:a16="http://schemas.microsoft.com/office/drawing/2014/main" id="{ECDB7DC5-E804-1140-BF36-B7978BB8F7C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173430" y="2109021"/>
            <a:ext cx="5845139" cy="438385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5.6.3</a:t>
            </a:r>
            <a:r>
              <a:rPr lang="zh-CN" altLang="en-US" b="1" dirty="0"/>
              <a:t>特征裁剪与模型压缩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E703ED-EAC3-874A-83D0-E00CBD9E7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特征裁剪对准确率的影响非常低，这一点可以通过实验来验证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9237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5.6.4 </a:t>
            </a:r>
            <a:r>
              <a:rPr lang="zh-CN" altLang="en-US" b="1" dirty="0"/>
              <a:t>创建感知机分词器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E703ED-EAC3-874A-83D0-E00CBD9E7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BBCE8B-7D36-6C4F-8D1F-8F4B8B586485}"/>
              </a:ext>
            </a:extLst>
          </p:cNvPr>
          <p:cNvSpPr/>
          <p:nvPr/>
        </p:nvSpPr>
        <p:spPr>
          <a:xfrm>
            <a:off x="838200" y="2828836"/>
            <a:ext cx="1051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PerceptronLexicalAnalyzer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(model).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enableCustomDictionary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False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  </a:t>
            </a:r>
            <a:r>
              <a:rPr 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en-US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创建分词器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PerceptronLexicalAnalyzer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model_path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).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enableCustomDictionary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False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en-US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或者传入路径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4210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5.6.5 </a:t>
            </a:r>
            <a:r>
              <a:rPr lang="zh-CN" altLang="en-US" b="1" dirty="0"/>
              <a:t>准确率与性能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678265E5-83E3-164A-8A97-4B632554093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52176022"/>
                  </p:ext>
                </p:extLst>
              </p:nvPr>
            </p:nvGraphicFramePr>
            <p:xfrm>
              <a:off x="838197" y="3216995"/>
              <a:ext cx="10515603" cy="15240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1502229">
                      <a:extLst>
                        <a:ext uri="{9D8B030D-6E8A-4147-A177-3AD203B41FA5}">
                          <a16:colId xmlns:a16="http://schemas.microsoft.com/office/drawing/2014/main" val="201832350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454720624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1062471322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1359713444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1301359716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1924393317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404707081"/>
                        </a:ext>
                      </a:extLst>
                    </a:gridCol>
                  </a:tblGrid>
                  <a:tr h="20828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算法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i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i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R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i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F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OOV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IV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训练评测总耗时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4998252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平均感知机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96.69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96.45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96.57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70.34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97.16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128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秒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9601881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结构化感知机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96.67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96.64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96.65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70.52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97.35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59</a:t>
                          </a:r>
                          <a:r>
                            <a:rPr lang="en-US" sz="2000" dirty="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秒</a:t>
                          </a:r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9389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678265E5-83E3-164A-8A97-4B632554093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52176022"/>
                  </p:ext>
                </p:extLst>
              </p:nvPr>
            </p:nvGraphicFramePr>
            <p:xfrm>
              <a:off x="838197" y="3216995"/>
              <a:ext cx="10515603" cy="15240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1502229">
                      <a:extLst>
                        <a:ext uri="{9D8B030D-6E8A-4147-A177-3AD203B41FA5}">
                          <a16:colId xmlns:a16="http://schemas.microsoft.com/office/drawing/2014/main" val="201832350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454720624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1062471322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1359713444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1301359716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1924393317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404707081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算法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i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P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i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R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i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F</a:t>
                          </a: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01695" t="-12500" r="-200847" b="-1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97479" t="-12500" r="-99160" b="-172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训练评测总耗时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4998252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平均感知机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96.69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96.45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96.57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70.34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97.16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128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秒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96018816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结构化感知机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96.67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96.64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96.65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70.52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97.35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59</a:t>
                          </a:r>
                          <a:r>
                            <a:rPr lang="en-US" sz="2000" dirty="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秒</a:t>
                          </a:r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9389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8BA3959-F7DC-134D-B4B9-BE39D66E1C18}"/>
              </a:ext>
            </a:extLst>
          </p:cNvPr>
          <p:cNvSpPr/>
          <p:nvPr/>
        </p:nvSpPr>
        <p:spPr>
          <a:xfrm>
            <a:off x="2452099" y="2893829"/>
            <a:ext cx="7020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5-3 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感知机分词在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MSR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语料库上的准确率（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个迭代，零压缩率）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4001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5.6.5 </a:t>
            </a:r>
            <a:r>
              <a:rPr lang="zh-CN" altLang="en-US" b="1" dirty="0"/>
              <a:t>准确率与性能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63F5BE38-89DD-5440-878C-6B6E1622E96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2931987" y="1410956"/>
            <a:ext cx="6407222" cy="480541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882012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5.6.5 </a:t>
            </a:r>
            <a:r>
              <a:rPr lang="zh-CN" altLang="en-US" b="1" dirty="0"/>
              <a:t>准确率与性能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BD94695D-A316-E543-A5F4-94FF50C381C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47679166"/>
                  </p:ext>
                </p:extLst>
              </p:nvPr>
            </p:nvGraphicFramePr>
            <p:xfrm>
              <a:off x="510042" y="2834806"/>
              <a:ext cx="11171916" cy="27686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1861986">
                      <a:extLst>
                        <a:ext uri="{9D8B030D-6E8A-4147-A177-3AD203B41FA5}">
                          <a16:colId xmlns:a16="http://schemas.microsoft.com/office/drawing/2014/main" val="2728442481"/>
                        </a:ext>
                      </a:extLst>
                    </a:gridCol>
                    <a:gridCol w="1861986">
                      <a:extLst>
                        <a:ext uri="{9D8B030D-6E8A-4147-A177-3AD203B41FA5}">
                          <a16:colId xmlns:a16="http://schemas.microsoft.com/office/drawing/2014/main" val="1611587711"/>
                        </a:ext>
                      </a:extLst>
                    </a:gridCol>
                    <a:gridCol w="1861986">
                      <a:extLst>
                        <a:ext uri="{9D8B030D-6E8A-4147-A177-3AD203B41FA5}">
                          <a16:colId xmlns:a16="http://schemas.microsoft.com/office/drawing/2014/main" val="3392983460"/>
                        </a:ext>
                      </a:extLst>
                    </a:gridCol>
                    <a:gridCol w="1861986">
                      <a:extLst>
                        <a:ext uri="{9D8B030D-6E8A-4147-A177-3AD203B41FA5}">
                          <a16:colId xmlns:a16="http://schemas.microsoft.com/office/drawing/2014/main" val="2015630966"/>
                        </a:ext>
                      </a:extLst>
                    </a:gridCol>
                    <a:gridCol w="1861986">
                      <a:extLst>
                        <a:ext uri="{9D8B030D-6E8A-4147-A177-3AD203B41FA5}">
                          <a16:colId xmlns:a16="http://schemas.microsoft.com/office/drawing/2014/main" val="2682876200"/>
                        </a:ext>
                      </a:extLst>
                    </a:gridCol>
                    <a:gridCol w="1861986">
                      <a:extLst>
                        <a:ext uri="{9D8B030D-6E8A-4147-A177-3AD203B41FA5}">
                          <a16:colId xmlns:a16="http://schemas.microsoft.com/office/drawing/2014/main" val="41499837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算法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𝑂𝑂𝑉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𝐼𝑉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0694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最长匹配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89.41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94.64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91.95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2.58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97.14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347503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二元语法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92.38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96.70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94.49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2.58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99.26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970922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一阶</a:t>
                          </a:r>
                          <a:r>
                            <a:rPr lang="zh-CN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隐马尔可夫模型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78.49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80.38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79.42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41.11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81.44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3886577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二阶</a:t>
                          </a:r>
                          <a:r>
                            <a:rPr lang="zh-CN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隐马尔可夫模型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78.34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80.01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79.16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42.06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81.04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48409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平均感知机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96.69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96.45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96.57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70.34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97.16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9010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结构化感知机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96.67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96.64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96.65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70.52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97.35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628687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BD94695D-A316-E543-A5F4-94FF50C381C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47679166"/>
                  </p:ext>
                </p:extLst>
              </p:nvPr>
            </p:nvGraphicFramePr>
            <p:xfrm>
              <a:off x="510042" y="2834806"/>
              <a:ext cx="11171916" cy="27686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1861986">
                      <a:extLst>
                        <a:ext uri="{9D8B030D-6E8A-4147-A177-3AD203B41FA5}">
                          <a16:colId xmlns:a16="http://schemas.microsoft.com/office/drawing/2014/main" val="2728442481"/>
                        </a:ext>
                      </a:extLst>
                    </a:gridCol>
                    <a:gridCol w="1861986">
                      <a:extLst>
                        <a:ext uri="{9D8B030D-6E8A-4147-A177-3AD203B41FA5}">
                          <a16:colId xmlns:a16="http://schemas.microsoft.com/office/drawing/2014/main" val="1611587711"/>
                        </a:ext>
                      </a:extLst>
                    </a:gridCol>
                    <a:gridCol w="1861986">
                      <a:extLst>
                        <a:ext uri="{9D8B030D-6E8A-4147-A177-3AD203B41FA5}">
                          <a16:colId xmlns:a16="http://schemas.microsoft.com/office/drawing/2014/main" val="3392983460"/>
                        </a:ext>
                      </a:extLst>
                    </a:gridCol>
                    <a:gridCol w="1861986">
                      <a:extLst>
                        <a:ext uri="{9D8B030D-6E8A-4147-A177-3AD203B41FA5}">
                          <a16:colId xmlns:a16="http://schemas.microsoft.com/office/drawing/2014/main" val="2015630966"/>
                        </a:ext>
                      </a:extLst>
                    </a:gridCol>
                    <a:gridCol w="1861986">
                      <a:extLst>
                        <a:ext uri="{9D8B030D-6E8A-4147-A177-3AD203B41FA5}">
                          <a16:colId xmlns:a16="http://schemas.microsoft.com/office/drawing/2014/main" val="2682876200"/>
                        </a:ext>
                      </a:extLst>
                    </a:gridCol>
                    <a:gridCol w="1861986">
                      <a:extLst>
                        <a:ext uri="{9D8B030D-6E8A-4147-A177-3AD203B41FA5}">
                          <a16:colId xmlns:a16="http://schemas.microsoft.com/office/drawing/2014/main" val="414998379"/>
                        </a:ext>
                      </a:extLst>
                    </a:gridCol>
                  </a:tblGrid>
                  <a:tr h="3302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算法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1370" t="-23077" r="-402055" b="-78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000" t="-23077" r="-299320" b="-78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000" t="-23077" r="-199320" b="-78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02740" t="-23077" r="-100685" b="-78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99320" t="-23077" b="-78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0694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最长匹配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89.41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94.64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91.95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2.58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97.14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347503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二元语法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92.38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96.70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94.49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2.58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99.26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39709222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一阶</a:t>
                          </a:r>
                          <a:r>
                            <a:rPr lang="zh-CN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隐马尔可夫模型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78.49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80.38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79.42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41.11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81.44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38865778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二阶</a:t>
                          </a:r>
                          <a:r>
                            <a:rPr lang="zh-CN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隐马尔可夫模型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78.34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80.01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79.16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42.06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81.04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484090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平均感知机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96.69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96.45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96.57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70.34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97.16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090100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结构化感知机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96.67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96.64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96.65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70.52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97.35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628687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2B3BC12-6518-9440-8F77-7E26F3FFE303}"/>
              </a:ext>
            </a:extLst>
          </p:cNvPr>
          <p:cNvSpPr/>
          <p:nvPr/>
        </p:nvSpPr>
        <p:spPr>
          <a:xfrm>
            <a:off x="3709770" y="2055153"/>
            <a:ext cx="4772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5-4 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各种分词算法在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MSR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语料库上的准确率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4047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5.6.6</a:t>
            </a:r>
            <a:r>
              <a:rPr lang="zh-CN" altLang="en-US" b="1" dirty="0"/>
              <a:t>模型调整与在线学习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E703ED-EAC3-874A-83D0-E00CBD9E7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词典不是万能的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[</a:t>
            </a:r>
            <a:r>
              <a:rPr lang="zh-CN" altLang="en-US" dirty="0"/>
              <a:t>与</a:t>
            </a:r>
            <a:r>
              <a:rPr lang="en-US" dirty="0"/>
              <a:t>, </a:t>
            </a:r>
            <a:r>
              <a:rPr lang="zh-CN" altLang="en-US" dirty="0"/>
              <a:t>川</a:t>
            </a:r>
            <a:r>
              <a:rPr lang="en-US" dirty="0"/>
              <a:t>, </a:t>
            </a:r>
            <a:r>
              <a:rPr lang="zh-CN" altLang="en-US" dirty="0"/>
              <a:t>普通</a:t>
            </a:r>
            <a:r>
              <a:rPr lang="en-US" dirty="0"/>
              <a:t>, </a:t>
            </a:r>
            <a:r>
              <a:rPr lang="zh-CN" altLang="en-US" dirty="0"/>
              <a:t>电话</a:t>
            </a:r>
            <a:r>
              <a:rPr lang="en-US" dirty="0"/>
              <a:t>]</a:t>
            </a: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en-US" dirty="0" err="1"/>
              <a:t>CustomDictionary.insert</a:t>
            </a:r>
            <a:r>
              <a:rPr lang="en-US" dirty="0"/>
              <a:t>("</a:t>
            </a:r>
            <a:r>
              <a:rPr lang="en-US" dirty="0" err="1"/>
              <a:t>川普</a:t>
            </a:r>
            <a:r>
              <a:rPr lang="en-US" dirty="0"/>
              <a:t>", "</a:t>
            </a:r>
            <a:r>
              <a:rPr lang="en-US" dirty="0" err="1"/>
              <a:t>nrf</a:t>
            </a:r>
            <a:r>
              <a:rPr lang="en-US" dirty="0"/>
              <a:t> 1")</a:t>
            </a:r>
            <a:br>
              <a:rPr lang="en-US" dirty="0"/>
            </a:br>
            <a:r>
              <a:rPr lang="en-US" dirty="0" err="1"/>
              <a:t>segment.enableCustomDictionaryForcing</a:t>
            </a:r>
            <a:r>
              <a:rPr lang="en-US" dirty="0"/>
              <a:t>(True)</a:t>
            </a:r>
            <a:br>
              <a:rPr lang="en-US" dirty="0"/>
            </a:br>
            <a:r>
              <a:rPr lang="en-US" dirty="0"/>
              <a:t>print(</a:t>
            </a:r>
            <a:r>
              <a:rPr lang="en-US" dirty="0" err="1"/>
              <a:t>segment.seg</a:t>
            </a:r>
            <a:r>
              <a:rPr lang="en-US" dirty="0"/>
              <a:t>(text))</a:t>
            </a: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[</a:t>
            </a:r>
            <a:r>
              <a:rPr lang="zh-CN" altLang="en-US" dirty="0"/>
              <a:t>与</a:t>
            </a:r>
            <a:r>
              <a:rPr lang="en-US" dirty="0"/>
              <a:t>, </a:t>
            </a:r>
            <a:r>
              <a:rPr lang="zh-CN" altLang="en-US" dirty="0"/>
              <a:t>川普</a:t>
            </a:r>
            <a:r>
              <a:rPr lang="en-US" dirty="0"/>
              <a:t>, </a:t>
            </a:r>
            <a:r>
              <a:rPr lang="zh-CN" altLang="en-US" dirty="0"/>
              <a:t>通电话</a:t>
            </a:r>
            <a:r>
              <a:rPr lang="en-US" dirty="0"/>
              <a:t>]</a:t>
            </a: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print(</a:t>
            </a:r>
            <a:r>
              <a:rPr lang="en-US" dirty="0" err="1"/>
              <a:t>segment.seg</a:t>
            </a:r>
            <a:r>
              <a:rPr lang="en-US" dirty="0"/>
              <a:t>("</a:t>
            </a:r>
            <a:r>
              <a:rPr lang="zh-CN" altLang="en-US" dirty="0"/>
              <a:t>银川普通人与川普通电话讲四川普通话</a:t>
            </a:r>
            <a:r>
              <a:rPr lang="en-US" dirty="0"/>
              <a:t>"))</a:t>
            </a: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[</a:t>
            </a:r>
            <a:r>
              <a:rPr lang="zh-CN" altLang="en-US" dirty="0"/>
              <a:t>银</a:t>
            </a:r>
            <a:r>
              <a:rPr lang="en-US" dirty="0"/>
              <a:t>, </a:t>
            </a:r>
            <a:r>
              <a:rPr lang="zh-CN" altLang="en-US" dirty="0"/>
              <a:t>川普</a:t>
            </a:r>
            <a:r>
              <a:rPr lang="en-US" dirty="0"/>
              <a:t>, </a:t>
            </a:r>
            <a:r>
              <a:rPr lang="zh-CN" altLang="en-US" dirty="0"/>
              <a:t>通人</a:t>
            </a:r>
            <a:r>
              <a:rPr lang="en-US" dirty="0"/>
              <a:t>, </a:t>
            </a:r>
            <a:r>
              <a:rPr lang="zh-CN" altLang="en-US" dirty="0"/>
              <a:t>与</a:t>
            </a:r>
            <a:r>
              <a:rPr lang="en-US" dirty="0"/>
              <a:t>, </a:t>
            </a:r>
            <a:r>
              <a:rPr lang="zh-CN" altLang="en-US" dirty="0"/>
              <a:t>川普</a:t>
            </a:r>
            <a:r>
              <a:rPr lang="en-US" dirty="0"/>
              <a:t>, </a:t>
            </a:r>
            <a:r>
              <a:rPr lang="zh-CN" altLang="en-US" dirty="0"/>
              <a:t>通电话</a:t>
            </a:r>
            <a:r>
              <a:rPr lang="en-US" dirty="0"/>
              <a:t>, </a:t>
            </a:r>
            <a:r>
              <a:rPr lang="zh-CN" altLang="en-US" dirty="0"/>
              <a:t>讲</a:t>
            </a:r>
            <a:r>
              <a:rPr lang="en-US" dirty="0"/>
              <a:t>, </a:t>
            </a:r>
            <a:r>
              <a:rPr lang="zh-CN" altLang="en-US" dirty="0"/>
              <a:t>四</a:t>
            </a:r>
            <a:r>
              <a:rPr lang="en-US" dirty="0"/>
              <a:t>, </a:t>
            </a:r>
            <a:r>
              <a:rPr lang="zh-CN" altLang="en-US" dirty="0"/>
              <a:t>川普</a:t>
            </a:r>
            <a:r>
              <a:rPr lang="en-US" dirty="0"/>
              <a:t>, </a:t>
            </a:r>
            <a:r>
              <a:rPr lang="zh-CN" altLang="en-US" dirty="0"/>
              <a:t>通话</a:t>
            </a:r>
            <a:r>
              <a:rPr lang="en-US" dirty="0"/>
              <a:t>]</a:t>
            </a:r>
          </a:p>
          <a:p>
            <a:pPr lvl="1">
              <a:spcBef>
                <a:spcPts val="900"/>
              </a:spcBef>
              <a:spcAft>
                <a:spcPts val="900"/>
              </a:spcAft>
            </a:pP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3573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5.6.6</a:t>
            </a:r>
            <a:r>
              <a:rPr lang="zh-CN" altLang="en-US" b="1" dirty="0"/>
              <a:t>模型调整与在线学习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E703ED-EAC3-874A-83D0-E00CBD9E7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在线学习更灵活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[</a:t>
            </a:r>
            <a:r>
              <a:rPr lang="zh-CN" altLang="en-US" dirty="0"/>
              <a:t>银川</a:t>
            </a:r>
            <a:r>
              <a:rPr lang="en-US" dirty="0"/>
              <a:t>, </a:t>
            </a:r>
            <a:r>
              <a:rPr lang="zh-CN" altLang="en-US" dirty="0"/>
              <a:t>普通人</a:t>
            </a:r>
            <a:r>
              <a:rPr lang="en-US" dirty="0"/>
              <a:t>, </a:t>
            </a:r>
            <a:r>
              <a:rPr lang="zh-CN" altLang="en-US" dirty="0"/>
              <a:t>与</a:t>
            </a:r>
            <a:r>
              <a:rPr lang="en-US" dirty="0"/>
              <a:t>, </a:t>
            </a:r>
            <a:r>
              <a:rPr lang="zh-CN" altLang="en-US" dirty="0"/>
              <a:t>川普</a:t>
            </a:r>
            <a:r>
              <a:rPr lang="en-US" dirty="0"/>
              <a:t>, </a:t>
            </a:r>
            <a:r>
              <a:rPr lang="zh-CN" altLang="en-US" dirty="0"/>
              <a:t>通电话</a:t>
            </a:r>
            <a:r>
              <a:rPr lang="en-US" dirty="0"/>
              <a:t>, </a:t>
            </a:r>
            <a:r>
              <a:rPr lang="zh-CN" altLang="en-US" dirty="0"/>
              <a:t>讲</a:t>
            </a:r>
            <a:r>
              <a:rPr lang="en-US" dirty="0"/>
              <a:t>, </a:t>
            </a:r>
            <a:r>
              <a:rPr lang="zh-CN" altLang="en-US" dirty="0"/>
              <a:t>四川</a:t>
            </a:r>
            <a:r>
              <a:rPr lang="en-US" dirty="0"/>
              <a:t>, </a:t>
            </a:r>
            <a:r>
              <a:rPr lang="zh-CN" altLang="en-US" dirty="0"/>
              <a:t>普通话</a:t>
            </a:r>
            <a:r>
              <a:rPr lang="en-US" dirty="0"/>
              <a:t>]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模型学习到的并非死板的规则，而是泛化的知识</a:t>
            </a:r>
            <a:endParaRPr lang="en-US" altLang="zh-CN" dirty="0"/>
          </a:p>
          <a:p>
            <a:pPr>
              <a:spcBef>
                <a:spcPts val="900"/>
              </a:spcBef>
              <a:spcAft>
                <a:spcPts val="900"/>
              </a:spcAft>
            </a:pPr>
            <a:endParaRPr lang="en-US" dirty="0"/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dirty="0"/>
              <a:t>[</a:t>
            </a:r>
            <a:r>
              <a:rPr lang="zh-CN" altLang="en-US" dirty="0"/>
              <a:t>首相</a:t>
            </a:r>
            <a:r>
              <a:rPr lang="en-US" dirty="0"/>
              <a:t>, </a:t>
            </a:r>
            <a:r>
              <a:rPr lang="zh-CN" altLang="en-US" dirty="0"/>
              <a:t>与</a:t>
            </a:r>
            <a:r>
              <a:rPr lang="en-US" dirty="0"/>
              <a:t>, </a:t>
            </a:r>
            <a:r>
              <a:rPr lang="zh-CN" altLang="en-US" dirty="0"/>
              <a:t>川普</a:t>
            </a:r>
            <a:r>
              <a:rPr lang="en-US" dirty="0"/>
              <a:t>, </a:t>
            </a:r>
            <a:r>
              <a:rPr lang="zh-CN" altLang="en-US" dirty="0"/>
              <a:t>通话</a:t>
            </a:r>
            <a:r>
              <a:rPr lang="en-US" dirty="0"/>
              <a:t>, </a:t>
            </a:r>
            <a:r>
              <a:rPr lang="zh-CN" altLang="en-US" dirty="0"/>
              <a:t>讨论</a:t>
            </a:r>
            <a:r>
              <a:rPr lang="en-US" dirty="0"/>
              <a:t>, </a:t>
            </a:r>
            <a:r>
              <a:rPr lang="zh-CN" altLang="en-US" dirty="0"/>
              <a:t>四川</a:t>
            </a:r>
            <a:r>
              <a:rPr lang="en-US" dirty="0"/>
              <a:t>, </a:t>
            </a:r>
            <a:r>
              <a:rPr lang="zh-CN" altLang="en-US" dirty="0"/>
              <a:t>普通</a:t>
            </a:r>
            <a:r>
              <a:rPr lang="en-US" dirty="0"/>
              <a:t>, </a:t>
            </a:r>
            <a:r>
              <a:rPr lang="zh-CN" altLang="en-US" dirty="0"/>
              <a:t>高考</a:t>
            </a:r>
            <a:r>
              <a:rPr lang="en-US" dirty="0"/>
              <a:t>]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endParaRPr lang="en-US" dirty="0"/>
          </a:p>
          <a:p>
            <a:pPr lvl="1">
              <a:spcBef>
                <a:spcPts val="900"/>
              </a:spcBef>
              <a:spcAft>
                <a:spcPts val="900"/>
              </a:spcAft>
            </a:pP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91B541-2BDC-BD4F-8688-121BBF527974}"/>
              </a:ext>
            </a:extLst>
          </p:cNvPr>
          <p:cNvSpPr/>
          <p:nvPr/>
        </p:nvSpPr>
        <p:spPr>
          <a:xfrm>
            <a:off x="838200" y="2413338"/>
            <a:ext cx="116038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segment.enableCustomDictionary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19177C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False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range(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):                          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①</a:t>
            </a:r>
            <a:r>
              <a:rPr lang="zh-CN" alt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学三遍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segment.learn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人 与 川普 通电话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            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# ②</a:t>
            </a:r>
            <a:r>
              <a:rPr lang="zh-CN" alt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在线学习接口的输入必须是标注样本</a:t>
            </a:r>
            <a:br>
              <a:rPr lang="en-US" i="1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segment.seg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银川普通人与川普通电话讲四川普通话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712001-D954-BD46-AB22-10AE5531077B}"/>
              </a:ext>
            </a:extLst>
          </p:cNvPr>
          <p:cNvSpPr/>
          <p:nvPr/>
        </p:nvSpPr>
        <p:spPr>
          <a:xfrm>
            <a:off x="838200" y="4914084"/>
            <a:ext cx="9877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segment.seg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首相与川普通话讨论四川普通高考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7514183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5.6.7</a:t>
            </a:r>
            <a:r>
              <a:rPr lang="zh-CN" altLang="en-US" b="1" dirty="0"/>
              <a:t>中文分词特征工程 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E703ED-EAC3-874A-83D0-E00CBD9E7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学院派的分词器还经常使用的特征如下所示。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</a:pPr>
            <a:r>
              <a:rPr lang="en-US" dirty="0" err="1">
                <a:solidFill>
                  <a:srgbClr val="FF0000"/>
                </a:solidFill>
                <a:cs typeface="Times New Roman" panose="02020603050405020304" pitchFamily="18" charset="0"/>
              </a:rPr>
              <a:t>叠字</a:t>
            </a:r>
            <a:endParaRPr lang="en-US" dirty="0">
              <a:solidFill>
                <a:srgbClr val="FF0000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四元语法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</a:pPr>
            <a:r>
              <a:rPr lang="en-US" dirty="0" err="1">
                <a:cs typeface="Times New Roman" panose="02020603050405020304" pitchFamily="18" charset="0"/>
              </a:rPr>
              <a:t>词典特征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</a:pPr>
            <a:r>
              <a:rPr lang="en-US" dirty="0" err="1">
                <a:cs typeface="Times New Roman" panose="02020603050405020304" pitchFamily="18" charset="0"/>
              </a:rPr>
              <a:t>偏旁部首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0904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5.6.7</a:t>
            </a:r>
            <a:r>
              <a:rPr lang="zh-CN" altLang="en-US" b="1" dirty="0"/>
              <a:t>中文分词特征工程 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E703ED-EAC3-874A-83D0-E00CBD9E7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叠字特征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6720FF-0693-7E43-8FC3-8F47D21BE4EE}"/>
              </a:ext>
            </a:extLst>
          </p:cNvPr>
          <p:cNvSpPr/>
          <p:nvPr/>
        </p:nvSpPr>
        <p:spPr>
          <a:xfrm>
            <a:off x="0" y="2484525"/>
            <a:ext cx="11353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[]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defaultFeatures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b="1" dirty="0" err="1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super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extractFeature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(sentence,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featureMap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position); 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char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preChar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position &gt;=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?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sentence.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charAt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(position -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 :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'_'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String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myFeature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preChar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==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sentence.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charAt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(position) ?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"Y"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: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"N"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dirty="0" err="1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叠字特征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id =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featureMap.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idOf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myFeature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(id !=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②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{</a:t>
            </a:r>
            <a:r>
              <a:rPr lang="en-US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dirty="0" err="1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将叠字特征放到默认特征向量的尾部</a:t>
            </a:r>
            <a:br>
              <a:rPr lang="en-US" sz="2000" i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[]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newFeatures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defaultFeatures.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length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System.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arraycopy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defaultFeatures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newFeatures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defaultFeatures.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length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newFeatures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defaultFeatures.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length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 = id;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newFeatures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}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defaultFeatures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0808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5.7 </a:t>
            </a:r>
            <a:r>
              <a:rPr lang="zh-CN" altLang="en-US" b="1" dirty="0"/>
              <a:t>总结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E703ED-EAC3-874A-83D0-E00CBD9E7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线性模型</a:t>
            </a:r>
            <a:endParaRPr lang="en-US" altLang="zh-CN" dirty="0"/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感知机</a:t>
            </a:r>
            <a:endParaRPr lang="en-US" altLang="zh-CN" dirty="0"/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平均感知机</a:t>
            </a:r>
            <a:endParaRPr lang="en-US" altLang="zh-CN" dirty="0"/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结构化感知机</a:t>
            </a:r>
            <a:endParaRPr lang="en-US" altLang="zh-CN" dirty="0"/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分类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序列标注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Cambria" panose="02040503050406030204" pitchFamily="18" charset="0"/>
                <a:cs typeface="Times New Roman" panose="02020603050405020304" pitchFamily="18" charset="0"/>
              </a:rPr>
              <a:t>模型压缩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在线学习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D55C1F-0B4C-F845-907D-9B553AFB6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1800" y="842963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04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5.2.1 </a:t>
            </a:r>
            <a:r>
              <a:rPr lang="zh-CN" altLang="en-US" b="1" dirty="0"/>
              <a:t>特征向量与样本空间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样本分布的空间称作</a:t>
            </a:r>
            <a:r>
              <a:rPr lang="zh-CN" altLang="en-US" b="1" dirty="0"/>
              <a:t>样本空间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A1179072-6D29-1F47-BF88-92724F5B5D1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838200" y="2355850"/>
            <a:ext cx="5334000" cy="400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8" name="Picture" title="fig:">
            <a:extLst>
              <a:ext uri="{FF2B5EF4-FFF2-40B4-BE49-F238E27FC236}">
                <a16:creationId xmlns:a16="http://schemas.microsoft.com/office/drawing/2014/main" id="{7A9ADA98-5EC5-2A4A-B76C-19A7DC07728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5943600" y="2355850"/>
            <a:ext cx="5334000" cy="400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1360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5.2.2 </a:t>
            </a:r>
            <a:r>
              <a:rPr lang="zh-CN" altLang="en-US" b="1" dirty="0"/>
              <a:t>决策边界与分离超平面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根据样本所在区域判断类别，这样的区域称为</a:t>
            </a:r>
            <a:r>
              <a:rPr lang="zh-CN" altLang="en-US" b="1" dirty="0"/>
              <a:t>决策区域</a:t>
            </a:r>
            <a:r>
              <a:rPr lang="zh-CN" altLang="en-US" dirty="0"/>
              <a:t>（</a:t>
            </a:r>
            <a:r>
              <a:rPr lang="en-US" dirty="0"/>
              <a:t>decision region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它们的边界称为</a:t>
            </a:r>
            <a:r>
              <a:rPr lang="zh-CN" altLang="en-US" b="1" dirty="0"/>
              <a:t>决策边界</a:t>
            </a:r>
            <a:r>
              <a:rPr lang="zh-CN" altLang="en-US" dirty="0"/>
              <a:t>（</a:t>
            </a:r>
            <a:r>
              <a:rPr lang="en-US" dirty="0"/>
              <a:t>decision boundary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二维空间中，如果决策边界是直线，则称产生该决策边界的模型为</a:t>
            </a:r>
            <a:r>
              <a:rPr lang="zh-CN" altLang="en-US" b="1" dirty="0"/>
              <a:t>线性分类模型</a:t>
            </a:r>
            <a:endParaRPr lang="en-US" altLang="zh-CN" b="1" dirty="0"/>
          </a:p>
          <a:p>
            <a:r>
              <a:rPr lang="zh-CN" altLang="en-US" dirty="0"/>
              <a:t>推广开来，三维空间中的线性模型用平面做决策，任意维度空间中的线性决策边界统称为</a:t>
            </a:r>
            <a:r>
              <a:rPr lang="zh-CN" altLang="en-US" b="1" dirty="0"/>
              <a:t>分离超平面</a:t>
            </a:r>
            <a:r>
              <a:rPr lang="zh-CN" altLang="en-US" dirty="0"/>
              <a:t>（</a:t>
            </a:r>
            <a:r>
              <a:rPr lang="en-US" dirty="0"/>
              <a:t>separating hyperplane</a:t>
            </a:r>
            <a:r>
              <a:rPr lang="zh-CN" altLang="en-US" dirty="0"/>
              <a:t>）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5.2.2 </a:t>
            </a:r>
            <a:r>
              <a:rPr lang="zh-CN" altLang="en-US" b="1" dirty="0"/>
              <a:t>决策边界与分离超平面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3A621C4E-E0BD-1646-9ED4-17C882389B7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2712378" y="1463577"/>
            <a:ext cx="6050622" cy="453796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01316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5.2.2 </a:t>
            </a:r>
            <a:r>
              <a:rPr lang="zh-CN" altLang="en-US" b="1" dirty="0"/>
              <a:t>决策边界与分离超平面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3A621C4E-E0BD-1646-9ED4-17C882389B77}"/>
              </a:ext>
            </a:extLst>
          </p:cNvPr>
          <p:cNvPicPr/>
          <p:nvPr/>
        </p:nvPicPr>
        <p:blipFill>
          <a:blip r:embed="rId5"/>
          <a:srcRect/>
          <a:stretch/>
        </p:blipFill>
        <p:spPr bwMode="auto">
          <a:xfrm>
            <a:off x="2712378" y="1463577"/>
            <a:ext cx="6050622" cy="45379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0841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3339</Words>
  <Application>Microsoft Office PowerPoint</Application>
  <PresentationFormat>宽屏</PresentationFormat>
  <Paragraphs>469</Paragraphs>
  <Slides>59</Slides>
  <Notes>59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7" baseType="lpstr">
      <vt:lpstr>SimSun</vt:lpstr>
      <vt:lpstr>Arial</vt:lpstr>
      <vt:lpstr>Calibri</vt:lpstr>
      <vt:lpstr>Cambria</vt:lpstr>
      <vt:lpstr>Cambria Math</vt:lpstr>
      <vt:lpstr>Consolas</vt:lpstr>
      <vt:lpstr>Wingdings</vt:lpstr>
      <vt:lpstr>Office Theme</vt:lpstr>
      <vt:lpstr>第五章 感知机分类与序列标注</vt:lpstr>
      <vt:lpstr>5.1.1 定义</vt:lpstr>
      <vt:lpstr>5.1.2 应用</vt:lpstr>
      <vt:lpstr>5.2 线性分类模型与感知机算法</vt:lpstr>
      <vt:lpstr>5.2.1 特征向量与样本空间</vt:lpstr>
      <vt:lpstr>5.2.1 特征向量与样本空间</vt:lpstr>
      <vt:lpstr>5.2.2 决策边界与分离超平面</vt:lpstr>
      <vt:lpstr>5.2.2 决策边界与分离超平面</vt:lpstr>
      <vt:lpstr>5.2.2 决策边界与分离超平面</vt:lpstr>
      <vt:lpstr>5.2.2 决策边界与分离超平面</vt:lpstr>
      <vt:lpstr>5.2.3 感知机算法</vt:lpstr>
      <vt:lpstr>5.2.3 感知机算法</vt:lpstr>
      <vt:lpstr>5.2.3 感知机算法</vt:lpstr>
      <vt:lpstr>5.2.3 感知机算法</vt:lpstr>
      <vt:lpstr>5.2.4损失函数与随机梯度下降*</vt:lpstr>
      <vt:lpstr>5.2.4损失函数与随机梯度下降*</vt:lpstr>
      <vt:lpstr>5.2.4损失函数与随机梯度下降*</vt:lpstr>
      <vt:lpstr>5.2.4损失函数与随机梯度下降*</vt:lpstr>
      <vt:lpstr>5.2.4损失函数与随机梯度下降*</vt:lpstr>
      <vt:lpstr>5.2.4损失函数与随机梯度下降*</vt:lpstr>
      <vt:lpstr>5.2.4损失函数与随机梯度下降*</vt:lpstr>
      <vt:lpstr>5.2.5 投票感知机和平均感知机</vt:lpstr>
      <vt:lpstr>5.3 基于感知机的人名性别分类</vt:lpstr>
      <vt:lpstr>5.3.1 人名性别语料库</vt:lpstr>
      <vt:lpstr>5.3.2 特征提取</vt:lpstr>
      <vt:lpstr>5.3.3 训练</vt:lpstr>
      <vt:lpstr>5.3.4 预测</vt:lpstr>
      <vt:lpstr>5.3.5 评测</vt:lpstr>
      <vt:lpstr>5.3.6 模型调优</vt:lpstr>
      <vt:lpstr>5.3.6 模型调优</vt:lpstr>
      <vt:lpstr>5.3.6 模型调优</vt:lpstr>
      <vt:lpstr>5.4 结构化预测问题</vt:lpstr>
      <vt:lpstr>5.4.1 定义</vt:lpstr>
      <vt:lpstr>5.4.2 结构化预测与学习的流程  </vt:lpstr>
      <vt:lpstr>5.5.1 结构化感知机算法</vt:lpstr>
      <vt:lpstr>5.5.1 结构化感知机算法</vt:lpstr>
      <vt:lpstr>5.5.2 结构化感知机与序列标注</vt:lpstr>
      <vt:lpstr>5.5.2 结构化感知机与序列标注</vt:lpstr>
      <vt:lpstr>5.5.3 结构化感知机的维特比解码算法</vt:lpstr>
      <vt:lpstr>5.5.3 结构化感知机的维特比解码算法</vt:lpstr>
      <vt:lpstr>5.5.3 结构化感知机的维特比解码算法</vt:lpstr>
      <vt:lpstr>5.5.3 结构化感知机的维特比解码算法</vt:lpstr>
      <vt:lpstr>5.6 基于结构化感知机的中文分词</vt:lpstr>
      <vt:lpstr>5.6 基于结构化感知机的中文分词</vt:lpstr>
      <vt:lpstr>5.6.1 特征提取</vt:lpstr>
      <vt:lpstr>5.6.1 特征提取</vt:lpstr>
      <vt:lpstr>5.6.2 多线程训练</vt:lpstr>
      <vt:lpstr>5.6.3特征裁剪与模型压缩</vt:lpstr>
      <vt:lpstr>5.6.3特征裁剪与模型压缩</vt:lpstr>
      <vt:lpstr>5.6.3特征裁剪与模型压缩</vt:lpstr>
      <vt:lpstr>5.6.4 创建感知机分词器</vt:lpstr>
      <vt:lpstr>5.6.5 准确率与性能</vt:lpstr>
      <vt:lpstr>5.6.5 准确率与性能</vt:lpstr>
      <vt:lpstr>5.6.5 准确率与性能</vt:lpstr>
      <vt:lpstr>5.6.6模型调整与在线学习</vt:lpstr>
      <vt:lpstr>5.6.6模型调整与在线学习</vt:lpstr>
      <vt:lpstr>5.6.7中文分词特征工程 </vt:lpstr>
      <vt:lpstr>5.6.7中文分词特征工程 </vt:lpstr>
      <vt:lpstr>5.7 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韩 和</dc:creator>
  <cp:lastModifiedBy>David yonggang</cp:lastModifiedBy>
  <cp:revision>302</cp:revision>
  <dcterms:created xsi:type="dcterms:W3CDTF">2019-10-06T17:25:52Z</dcterms:created>
  <dcterms:modified xsi:type="dcterms:W3CDTF">2020-06-29T16:36:46Z</dcterms:modified>
</cp:coreProperties>
</file>